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61" r:id="rId5"/>
    <p:sldId id="259" r:id="rId6"/>
    <p:sldId id="260" r:id="rId7"/>
    <p:sldId id="262" r:id="rId8"/>
    <p:sldId id="264" r:id="rId9"/>
    <p:sldId id="265" r:id="rId10"/>
    <p:sldId id="266" r:id="rId11"/>
    <p:sldId id="277" r:id="rId12"/>
    <p:sldId id="269" r:id="rId13"/>
    <p:sldId id="270" r:id="rId14"/>
    <p:sldId id="271" r:id="rId15"/>
    <p:sldId id="272" r:id="rId16"/>
    <p:sldId id="273" r:id="rId17"/>
    <p:sldId id="274" r:id="rId18"/>
    <p:sldId id="268" r:id="rId19"/>
    <p:sldId id="275" r:id="rId20"/>
    <p:sldId id="278"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3315A-3C96-40F9-900D-304DFAC80FB2}" type="datetimeFigureOut">
              <a:rPr lang="el-CY" smtClean="0"/>
              <a:t>06/12/2026</a:t>
            </a:fld>
            <a:endParaRPr lang="el-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8A913-EC2B-4BCA-9F5D-C3B4536A3B88}" type="slidenum">
              <a:rPr lang="el-CY" smtClean="0"/>
              <a:t>‹#›</a:t>
            </a:fld>
            <a:endParaRPr lang="el-CY"/>
          </a:p>
        </p:txBody>
      </p:sp>
    </p:spTree>
    <p:extLst>
      <p:ext uri="{BB962C8B-B14F-4D97-AF65-F5344CB8AC3E}">
        <p14:creationId xmlns:p14="http://schemas.microsoft.com/office/powerpoint/2010/main" val="315235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f1608f31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g36f1608f31e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f1608f31e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36f1608f31e_0_2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f1608f31e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36f1608f31e_0_1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6f1608f31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36f1608f31e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6f1608f31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g36f1608f31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06862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705BD-1B17-4328-9A24-1EF1C246FB5F}" type="datetimeFigureOut">
              <a:rPr lang="el-CY" smtClean="0"/>
              <a:t>06/12/2026</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057857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49745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2618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52270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4"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454926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4"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1472923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98343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452520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Welcome" type="title">
  <p:cSld name="01–Welcome">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1" y="0"/>
            <a:ext cx="6095999" cy="6858000"/>
          </a:xfrm>
          <a:prstGeom prst="rect">
            <a:avLst/>
          </a:prstGeom>
          <a:noFill/>
          <a:ln>
            <a:noFill/>
          </a:ln>
        </p:spPr>
      </p:pic>
      <p:sp>
        <p:nvSpPr>
          <p:cNvPr id="11" name="Google Shape;11;p13"/>
          <p:cNvSpPr/>
          <p:nvPr/>
        </p:nvSpPr>
        <p:spPr>
          <a:xfrm>
            <a:off x="6096000" y="0"/>
            <a:ext cx="6096000" cy="1699600"/>
          </a:xfrm>
          <a:prstGeom prst="rect">
            <a:avLst/>
          </a:prstGeom>
          <a:solidFill>
            <a:srgbClr val="F3802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 name="Google Shape;12;p13"/>
          <p:cNvSpPr/>
          <p:nvPr/>
        </p:nvSpPr>
        <p:spPr>
          <a:xfrm>
            <a:off x="6096100" y="1699600"/>
            <a:ext cx="6096000" cy="4060400"/>
          </a:xfrm>
          <a:prstGeom prst="rect">
            <a:avLst/>
          </a:prstGeom>
          <a:solidFill>
            <a:srgbClr val="EDE8E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13" name="Google Shape;13;p13"/>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10098033" y="5966036"/>
            <a:ext cx="1399667" cy="663400"/>
          </a:xfrm>
          <a:prstGeom prst="rect">
            <a:avLst/>
          </a:prstGeom>
          <a:noFill/>
          <a:ln>
            <a:noFill/>
          </a:ln>
        </p:spPr>
      </p:pic>
      <p:sp>
        <p:nvSpPr>
          <p:cNvPr id="14" name="Google Shape;14;p13"/>
          <p:cNvSpPr/>
          <p:nvPr/>
        </p:nvSpPr>
        <p:spPr>
          <a:xfrm>
            <a:off x="6781100" y="1404433"/>
            <a:ext cx="1669600" cy="5788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13"/>
          <p:cNvSpPr txBox="1"/>
          <p:nvPr/>
        </p:nvSpPr>
        <p:spPr>
          <a:xfrm>
            <a:off x="594733" y="308667"/>
            <a:ext cx="4850800" cy="57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1733" b="0" i="0" u="none" strike="noStrike" cap="none">
                <a:solidFill>
                  <a:srgbClr val="F38023"/>
                </a:solidFill>
                <a:latin typeface="Bitter Thin"/>
                <a:ea typeface="Bitter Thin"/>
                <a:cs typeface="Bitter Thin"/>
                <a:sym typeface="Bitter Thin"/>
              </a:rPr>
              <a:t>Insert your image here</a:t>
            </a:r>
            <a:endParaRPr sz="1867" b="0" i="0" u="none" strike="noStrike" cap="none">
              <a:solidFill>
                <a:srgbClr val="F38023"/>
              </a:solidFill>
              <a:latin typeface="Bitter Thin"/>
              <a:ea typeface="Bitter Thin"/>
              <a:cs typeface="Bitter Thin"/>
              <a:sym typeface="Bitter Thin"/>
            </a:endParaRPr>
          </a:p>
        </p:txBody>
      </p:sp>
      <p:sp>
        <p:nvSpPr>
          <p:cNvPr id="16" name="Google Shape;16;p13"/>
          <p:cNvSpPr txBox="1"/>
          <p:nvPr/>
        </p:nvSpPr>
        <p:spPr>
          <a:xfrm>
            <a:off x="594733" y="5966033"/>
            <a:ext cx="4850800" cy="5788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it-IT" sz="1733" b="0" i="0" u="none" strike="noStrike" cap="none">
                <a:solidFill>
                  <a:srgbClr val="F38023"/>
                </a:solidFill>
                <a:latin typeface="Bitter Thin"/>
                <a:ea typeface="Bitter Thin"/>
                <a:cs typeface="Bitter Thin"/>
                <a:sym typeface="Bitter Thin"/>
              </a:rPr>
              <a:t>Insert your image here</a:t>
            </a:r>
            <a:endParaRPr sz="1867" b="0" i="0" u="none" strike="noStrike" cap="none">
              <a:solidFill>
                <a:srgbClr val="F38023"/>
              </a:solidFill>
              <a:latin typeface="Bitter Thin"/>
              <a:ea typeface="Bitter Thin"/>
              <a:cs typeface="Bitter Thin"/>
              <a:sym typeface="Bitter Thin"/>
            </a:endParaRPr>
          </a:p>
        </p:txBody>
      </p:sp>
    </p:spTree>
    <p:extLst>
      <p:ext uri="{BB962C8B-B14F-4D97-AF65-F5344CB8AC3E}">
        <p14:creationId xmlns:p14="http://schemas.microsoft.com/office/powerpoint/2010/main" val="1940578450"/>
      </p:ext>
    </p:extLst>
  </p:cSld>
  <p:clrMapOvr>
    <a:masterClrMapping/>
  </p:clrMapOvr>
  <p:extLst>
    <p:ext uri="{DCECCB84-F9BA-43D5-87BE-67443E8EF086}">
      <p15:sldGuideLst xmlns:p15="http://schemas.microsoft.com/office/powerpoint/2012/main">
        <p15:guide id="1" pos="3208">
          <p15:clr>
            <a:srgbClr val="FA7B17"/>
          </p15:clr>
        </p15:guide>
        <p15:guide id="2" orient="horz" pos="1049">
          <p15:clr>
            <a:srgbClr val="FA7B17"/>
          </p15:clr>
        </p15:guide>
        <p15:guide id="3" orient="horz" pos="664">
          <p15:clr>
            <a:srgbClr val="FA7B17"/>
          </p15:clr>
        </p15:guide>
        <p15:guide id="4" orient="horz" pos="283">
          <p15:clr>
            <a:srgbClr val="FA7B17"/>
          </p15:clr>
        </p15:guide>
        <p15:guide id="5" orient="horz" pos="2268">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sto in una colonna 1">
  <p:cSld name="Testo in una colonna 1">
    <p:spTree>
      <p:nvGrpSpPr>
        <p:cNvPr id="1" name="Shape 61"/>
        <p:cNvGrpSpPr/>
        <p:nvPr/>
      </p:nvGrpSpPr>
      <p:grpSpPr>
        <a:xfrm>
          <a:off x="0" y="0"/>
          <a:ext cx="0" cy="0"/>
          <a:chOff x="0" y="0"/>
          <a:chExt cx="0" cy="0"/>
        </a:xfrm>
      </p:grpSpPr>
      <p:sp>
        <p:nvSpPr>
          <p:cNvPr id="62" name="Google Shape;62;g36f1608f31e_0_372"/>
          <p:cNvSpPr/>
          <p:nvPr/>
        </p:nvSpPr>
        <p:spPr>
          <a:xfrm>
            <a:off x="0" y="0"/>
            <a:ext cx="5748000" cy="1699600"/>
          </a:xfrm>
          <a:prstGeom prst="rect">
            <a:avLst/>
          </a:prstGeom>
          <a:solidFill>
            <a:srgbClr val="EDE8E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4345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3384665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sto in una colonna 1 1">
  <p:cSld name="Testo in una colonna 1 1">
    <p:spTree>
      <p:nvGrpSpPr>
        <p:cNvPr id="1" name="Shape 59"/>
        <p:cNvGrpSpPr/>
        <p:nvPr/>
      </p:nvGrpSpPr>
      <p:grpSpPr>
        <a:xfrm>
          <a:off x="0" y="0"/>
          <a:ext cx="0" cy="0"/>
          <a:chOff x="0" y="0"/>
          <a:chExt cx="0" cy="0"/>
        </a:xfrm>
      </p:grpSpPr>
      <p:sp>
        <p:nvSpPr>
          <p:cNvPr id="60" name="Google Shape;60;g36f1608f31e_0_259"/>
          <p:cNvSpPr/>
          <p:nvPr/>
        </p:nvSpPr>
        <p:spPr>
          <a:xfrm>
            <a:off x="0" y="0"/>
            <a:ext cx="5748000" cy="1699600"/>
          </a:xfrm>
          <a:prstGeom prst="rect">
            <a:avLst/>
          </a:prstGeom>
          <a:solidFill>
            <a:srgbClr val="EDD2B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2610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g36f1608f31e_0_79"/>
          <p:cNvSpPr/>
          <p:nvPr/>
        </p:nvSpPr>
        <p:spPr>
          <a:xfrm>
            <a:off x="6096000" y="0"/>
            <a:ext cx="6096000" cy="6858000"/>
          </a:xfrm>
          <a:prstGeom prst="rect">
            <a:avLst/>
          </a:prstGeom>
          <a:solidFill>
            <a:srgbClr val="EDE8E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5" name="Google Shape;55;g36f1608f31e_0_79"/>
          <p:cNvSpPr/>
          <p:nvPr/>
        </p:nvSpPr>
        <p:spPr>
          <a:xfrm>
            <a:off x="6095900" y="0"/>
            <a:ext cx="6096000" cy="1699600"/>
          </a:xfrm>
          <a:prstGeom prst="rect">
            <a:avLst/>
          </a:prstGeom>
          <a:solidFill>
            <a:srgbClr val="EDD2B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56" name="Google Shape;56;g36f1608f31e_0_79"/>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0" y="1"/>
            <a:ext cx="6096000" cy="6858001"/>
          </a:xfrm>
          <a:prstGeom prst="rect">
            <a:avLst/>
          </a:prstGeom>
          <a:noFill/>
          <a:ln>
            <a:noFill/>
          </a:ln>
        </p:spPr>
      </p:pic>
    </p:spTree>
    <p:extLst>
      <p:ext uri="{BB962C8B-B14F-4D97-AF65-F5344CB8AC3E}">
        <p14:creationId xmlns:p14="http://schemas.microsoft.com/office/powerpoint/2010/main" val="2202997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3–Chapter title" type="tx">
  <p:cSld name="03–Chapter title">
    <p:spTree>
      <p:nvGrpSpPr>
        <p:cNvPr id="1" name="Shape 17"/>
        <p:cNvGrpSpPr/>
        <p:nvPr/>
      </p:nvGrpSpPr>
      <p:grpSpPr>
        <a:xfrm>
          <a:off x="0" y="0"/>
          <a:ext cx="0" cy="0"/>
          <a:chOff x="0" y="0"/>
          <a:chExt cx="0" cy="0"/>
        </a:xfrm>
      </p:grpSpPr>
      <p:sp>
        <p:nvSpPr>
          <p:cNvPr id="18" name="Google Shape;18;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it-IT" smtClean="0"/>
              <a:pPr/>
              <a:t>‹#›</a:t>
            </a:fld>
            <a:endParaRPr lang="it-IT"/>
          </a:p>
        </p:txBody>
      </p:sp>
      <p:sp>
        <p:nvSpPr>
          <p:cNvPr id="19" name="Google Shape;19;p14"/>
          <p:cNvSpPr/>
          <p:nvPr/>
        </p:nvSpPr>
        <p:spPr>
          <a:xfrm>
            <a:off x="0" y="0"/>
            <a:ext cx="1778000" cy="1699600"/>
          </a:xfrm>
          <a:prstGeom prst="rect">
            <a:avLst/>
          </a:prstGeom>
          <a:solidFill>
            <a:srgbClr val="F3802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0" name="Google Shape;20;p14"/>
          <p:cNvSpPr/>
          <p:nvPr/>
        </p:nvSpPr>
        <p:spPr>
          <a:xfrm>
            <a:off x="1777900" y="1699600"/>
            <a:ext cx="10414000" cy="5158400"/>
          </a:xfrm>
          <a:prstGeom prst="rect">
            <a:avLst/>
          </a:prstGeom>
          <a:solidFill>
            <a:srgbClr val="EDE8E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1" name="Google Shape;21;p14"/>
          <p:cNvSpPr/>
          <p:nvPr/>
        </p:nvSpPr>
        <p:spPr>
          <a:xfrm>
            <a:off x="1778000" y="0"/>
            <a:ext cx="10414000" cy="1699600"/>
          </a:xfrm>
          <a:prstGeom prst="rect">
            <a:avLst/>
          </a:prstGeom>
          <a:solidFill>
            <a:srgbClr val="EDD2B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9459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4"/>
          <p:cNvSpPr>
            <a:spLocks noGrp="1"/>
          </p:cNvSpPr>
          <p:nvPr>
            <p:ph type="ftr" sz="quarter" idx="11"/>
          </p:nvPr>
        </p:nvSpPr>
        <p:spPr/>
        <p:txBody>
          <a:bodyPr/>
          <a:lstStyle/>
          <a:p>
            <a:endParaRPr lang="el-CY"/>
          </a:p>
        </p:txBody>
      </p:sp>
      <p:sp>
        <p:nvSpPr>
          <p:cNvPr id="6" name="Slide Number Placeholder 5"/>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384707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7705BD-1B17-4328-9A24-1EF1C246FB5F}" type="datetimeFigureOut">
              <a:rPr lang="el-CY" smtClean="0"/>
              <a:t>06/12/2026</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133650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7705BD-1B17-4328-9A24-1EF1C246FB5F}" type="datetimeFigureOut">
              <a:rPr lang="el-CY" smtClean="0"/>
              <a:t>06/12/2026</a:t>
            </a:fld>
            <a:endParaRPr lang="el-CY"/>
          </a:p>
        </p:txBody>
      </p:sp>
      <p:sp>
        <p:nvSpPr>
          <p:cNvPr id="8" name="Footer Placeholder 7"/>
          <p:cNvSpPr>
            <a:spLocks noGrp="1"/>
          </p:cNvSpPr>
          <p:nvPr>
            <p:ph type="ftr" sz="quarter" idx="11"/>
          </p:nvPr>
        </p:nvSpPr>
        <p:spPr/>
        <p:txBody>
          <a:bodyPr/>
          <a:lstStyle/>
          <a:p>
            <a:endParaRPr lang="el-CY"/>
          </a:p>
        </p:txBody>
      </p:sp>
      <p:sp>
        <p:nvSpPr>
          <p:cNvPr id="9" name="Slide Number Placeholder 8"/>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39247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3"/>
          <p:cNvSpPr>
            <a:spLocks noGrp="1"/>
          </p:cNvSpPr>
          <p:nvPr>
            <p:ph type="ftr" sz="quarter" idx="11"/>
          </p:nvPr>
        </p:nvSpPr>
        <p:spPr/>
        <p:txBody>
          <a:bodyPr/>
          <a:lstStyle/>
          <a:p>
            <a:endParaRPr lang="el-CY"/>
          </a:p>
        </p:txBody>
      </p:sp>
      <p:sp>
        <p:nvSpPr>
          <p:cNvPr id="6" name="Slide Number Placeholder 4"/>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9096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2"/>
          <p:cNvSpPr>
            <a:spLocks noGrp="1"/>
          </p:cNvSpPr>
          <p:nvPr>
            <p:ph type="ftr" sz="quarter" idx="11"/>
          </p:nvPr>
        </p:nvSpPr>
        <p:spPr/>
        <p:txBody>
          <a:bodyPr/>
          <a:lstStyle/>
          <a:p>
            <a:endParaRPr lang="el-CY"/>
          </a:p>
        </p:txBody>
      </p:sp>
      <p:sp>
        <p:nvSpPr>
          <p:cNvPr id="6" name="Slide Number Placeholder 3"/>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94403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17705BD-1B17-4328-9A24-1EF1C246FB5F}" type="datetimeFigureOut">
              <a:rPr lang="el-CY" smtClean="0"/>
              <a:t>06/12/2026</a:t>
            </a:fld>
            <a:endParaRPr lang="el-CY"/>
          </a:p>
        </p:txBody>
      </p:sp>
      <p:sp>
        <p:nvSpPr>
          <p:cNvPr id="5" name="Footer Placeholder 5"/>
          <p:cNvSpPr>
            <a:spLocks noGrp="1"/>
          </p:cNvSpPr>
          <p:nvPr>
            <p:ph type="ftr" sz="quarter" idx="11"/>
          </p:nvPr>
        </p:nvSpPr>
        <p:spPr/>
        <p:txBody>
          <a:bodyPr/>
          <a:lstStyle/>
          <a:p>
            <a:endParaRPr lang="el-CY"/>
          </a:p>
        </p:txBody>
      </p:sp>
      <p:sp>
        <p:nvSpPr>
          <p:cNvPr id="6" name="Slide Number Placeholder 6"/>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845686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7705BD-1B17-4328-9A24-1EF1C246FB5F}" type="datetimeFigureOut">
              <a:rPr lang="el-CY" smtClean="0"/>
              <a:t>06/12/2026</a:t>
            </a:fld>
            <a:endParaRPr lang="el-CY"/>
          </a:p>
        </p:txBody>
      </p:sp>
      <p:sp>
        <p:nvSpPr>
          <p:cNvPr id="6" name="Footer Placeholder 5"/>
          <p:cNvSpPr>
            <a:spLocks noGrp="1"/>
          </p:cNvSpPr>
          <p:nvPr>
            <p:ph type="ftr" sz="quarter" idx="11"/>
          </p:nvPr>
        </p:nvSpPr>
        <p:spPr/>
        <p:txBody>
          <a:bodyPr/>
          <a:lstStyle/>
          <a:p>
            <a:endParaRPr lang="el-CY"/>
          </a:p>
        </p:txBody>
      </p:sp>
      <p:sp>
        <p:nvSpPr>
          <p:cNvPr id="7" name="Slide Number Placeholder 6"/>
          <p:cNvSpPr>
            <a:spLocks noGrp="1"/>
          </p:cNvSpPr>
          <p:nvPr>
            <p:ph type="sldNum" sz="quarter" idx="12"/>
          </p:nvPr>
        </p:nvSpPr>
        <p:spPr/>
        <p:txBody>
          <a:bodyPr/>
          <a:lstStyle/>
          <a:p>
            <a:fld id="{B54513B4-E7DE-4B83-A490-D6ADED4B087F}" type="slidenum">
              <a:rPr lang="el-CY" smtClean="0"/>
              <a:t>‹#›</a:t>
            </a:fld>
            <a:endParaRPr lang="el-CY"/>
          </a:p>
        </p:txBody>
      </p:sp>
    </p:spTree>
    <p:extLst>
      <p:ext uri="{BB962C8B-B14F-4D97-AF65-F5344CB8AC3E}">
        <p14:creationId xmlns:p14="http://schemas.microsoft.com/office/powerpoint/2010/main" val="242661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cstate="hq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cstate="hq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CY"/>
          </a:p>
        </p:txBody>
      </p:sp>
      <p:pic>
        <p:nvPicPr>
          <p:cNvPr id="9" name="Picture 8"/>
          <p:cNvPicPr>
            <a:picLocks noChangeAspect="1"/>
          </p:cNvPicPr>
          <p:nvPr/>
        </p:nvPicPr>
        <p:blipFill rotWithShape="1">
          <a:blip r:embed="rId26" cstate="hq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cstate="hq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17705BD-1B17-4328-9A24-1EF1C246FB5F}" type="datetimeFigureOut">
              <a:rPr lang="el-CY" smtClean="0"/>
              <a:t>06/12/2026</a:t>
            </a:fld>
            <a:endParaRPr lang="el-CY"/>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CY"/>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54513B4-E7DE-4B83-A490-D6ADED4B087F}" type="slidenum">
              <a:rPr lang="el-CY" smtClean="0"/>
              <a:t>‹#›</a:t>
            </a:fld>
            <a:endParaRPr lang="el-CY"/>
          </a:p>
        </p:txBody>
      </p:sp>
    </p:spTree>
    <p:extLst>
      <p:ext uri="{BB962C8B-B14F-4D97-AF65-F5344CB8AC3E}">
        <p14:creationId xmlns:p14="http://schemas.microsoft.com/office/powerpoint/2010/main" val="231017456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playlist?list=PLPLlNkWIpLPEpURcEjbXyph8Z6RoaJ8RF"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hyperlink" Target="https://my.pblworks.org/resources?keywords=&amp;f%5B0%5D=type%3A29" TargetMode="External"/><Relationship Id="rId4" Type="http://schemas.openxmlformats.org/officeDocument/2006/relationships/hyperlink" Target="https://my.pblworks.org/project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png"/><Relationship Id="rId7" Type="http://schemas.openxmlformats.org/officeDocument/2006/relationships/image" Target="../media/image2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DE10E3A-6999-627C-FB7E-C39CCAF365E4}"/>
              </a:ext>
            </a:extLst>
          </p:cNvPr>
          <p:cNvSpPr>
            <a:spLocks noGrp="1"/>
          </p:cNvSpPr>
          <p:nvPr>
            <p:ph type="subTitle" idx="1"/>
          </p:nvPr>
        </p:nvSpPr>
        <p:spPr>
          <a:xfrm>
            <a:off x="1175275" y="4330340"/>
            <a:ext cx="8825658" cy="861420"/>
          </a:xfrm>
        </p:spPr>
        <p:txBody>
          <a:bodyPr>
            <a:noAutofit/>
          </a:bodyPr>
          <a:lstStyle/>
          <a:p>
            <a:pPr algn="ctr"/>
            <a:r>
              <a:rPr lang="en-US" sz="3600" dirty="0"/>
              <a:t>Berlin, Germany</a:t>
            </a:r>
          </a:p>
          <a:p>
            <a:pPr algn="ctr"/>
            <a:r>
              <a:rPr lang="en-US" sz="3600" dirty="0"/>
              <a:t>1 December 2025 – 6 December 2025</a:t>
            </a:r>
            <a:endParaRPr lang="el-CY" sz="3600" dirty="0"/>
          </a:p>
        </p:txBody>
      </p:sp>
      <p:pic>
        <p:nvPicPr>
          <p:cNvPr id="5" name="Picture 4">
            <a:extLst>
              <a:ext uri="{FF2B5EF4-FFF2-40B4-BE49-F238E27FC236}">
                <a16:creationId xmlns:a16="http://schemas.microsoft.com/office/drawing/2014/main" id="{BD006C67-D878-BA6D-E3E9-182DF3F9C114}"/>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256174" y="1006200"/>
            <a:ext cx="8242126" cy="2148840"/>
          </a:xfrm>
          <a:prstGeom prst="rect">
            <a:avLst/>
          </a:prstGeom>
        </p:spPr>
      </p:pic>
      <p:pic>
        <p:nvPicPr>
          <p:cNvPr id="6" name="Picture 5">
            <a:extLst>
              <a:ext uri="{FF2B5EF4-FFF2-40B4-BE49-F238E27FC236}">
                <a16:creationId xmlns:a16="http://schemas.microsoft.com/office/drawing/2014/main" id="{6F28AEB5-6B5B-DC08-5BB1-D1FF6FC7CB0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8650700" y="889360"/>
            <a:ext cx="3362960" cy="2265680"/>
          </a:xfrm>
          <a:prstGeom prst="rect">
            <a:avLst/>
          </a:prstGeom>
        </p:spPr>
      </p:pic>
    </p:spTree>
    <p:extLst>
      <p:ext uri="{BB962C8B-B14F-4D97-AF65-F5344CB8AC3E}">
        <p14:creationId xmlns:p14="http://schemas.microsoft.com/office/powerpoint/2010/main" val="3817620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EBEA-FD7E-FFF1-1DD0-30DA55720F7C}"/>
              </a:ext>
            </a:extLst>
          </p:cNvPr>
          <p:cNvSpPr>
            <a:spLocks noGrp="1"/>
          </p:cNvSpPr>
          <p:nvPr>
            <p:ph type="title"/>
          </p:nvPr>
        </p:nvSpPr>
        <p:spPr>
          <a:xfrm>
            <a:off x="967124" y="141433"/>
            <a:ext cx="9404723" cy="1400530"/>
          </a:xfrm>
        </p:spPr>
        <p:txBody>
          <a:bodyPr/>
          <a:lstStyle/>
          <a:p>
            <a:pPr algn="ctr"/>
            <a:r>
              <a:rPr lang="en-US" dirty="0"/>
              <a:t>European Commission Priorities</a:t>
            </a:r>
            <a:endParaRPr lang="el-CY" dirty="0"/>
          </a:p>
        </p:txBody>
      </p:sp>
      <p:pic>
        <p:nvPicPr>
          <p:cNvPr id="5" name="Content Placeholder 4" descr="A blue and yellow sign with colorful icons&#10;&#10;AI-generated content may be incorrect.">
            <a:extLst>
              <a:ext uri="{FF2B5EF4-FFF2-40B4-BE49-F238E27FC236}">
                <a16:creationId xmlns:a16="http://schemas.microsoft.com/office/drawing/2014/main" id="{943BAA5D-520C-EB75-1D98-8DE5197C390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653910" y="1028295"/>
            <a:ext cx="6353902" cy="5829705"/>
          </a:xfrm>
        </p:spPr>
      </p:pic>
    </p:spTree>
    <p:extLst>
      <p:ext uri="{BB962C8B-B14F-4D97-AF65-F5344CB8AC3E}">
        <p14:creationId xmlns:p14="http://schemas.microsoft.com/office/powerpoint/2010/main" val="90570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8A3C342-1D03-412F-8DD3-BF519E8E0AE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1504F9-5E12-F547-455D-B66C39452524}"/>
              </a:ext>
            </a:extLst>
          </p:cNvPr>
          <p:cNvSpPr>
            <a:spLocks noGrp="1"/>
          </p:cNvSpPr>
          <p:nvPr>
            <p:ph type="title"/>
          </p:nvPr>
        </p:nvSpPr>
        <p:spPr>
          <a:xfrm>
            <a:off x="648930" y="629266"/>
            <a:ext cx="6188190" cy="1622321"/>
          </a:xfrm>
        </p:spPr>
        <p:txBody>
          <a:bodyPr>
            <a:normAutofit/>
          </a:bodyPr>
          <a:lstStyle/>
          <a:p>
            <a:r>
              <a:rPr lang="en-150">
                <a:solidFill>
                  <a:srgbClr val="EBEBEB"/>
                </a:solidFill>
              </a:rPr>
              <a:t>Humboldt Forum</a:t>
            </a:r>
            <a:r>
              <a:rPr lang="en-US">
                <a:solidFill>
                  <a:srgbClr val="EBEBEB"/>
                </a:solidFill>
              </a:rPr>
              <a:t>: Exhibition “On Water”</a:t>
            </a:r>
            <a:endParaRPr lang="el-CY">
              <a:solidFill>
                <a:srgbClr val="EBEBEB"/>
              </a:solidFill>
            </a:endParaRPr>
          </a:p>
        </p:txBody>
      </p:sp>
      <p:sp>
        <p:nvSpPr>
          <p:cNvPr id="9" name="Content Placeholder 8">
            <a:extLst>
              <a:ext uri="{FF2B5EF4-FFF2-40B4-BE49-F238E27FC236}">
                <a16:creationId xmlns:a16="http://schemas.microsoft.com/office/drawing/2014/main" id="{AF6FB6C8-CA9D-C9B6-7B21-ED8D8B95E935}"/>
              </a:ext>
            </a:extLst>
          </p:cNvPr>
          <p:cNvSpPr>
            <a:spLocks noGrp="1"/>
          </p:cNvSpPr>
          <p:nvPr>
            <p:ph idx="1"/>
          </p:nvPr>
        </p:nvSpPr>
        <p:spPr>
          <a:xfrm>
            <a:off x="648930" y="2438400"/>
            <a:ext cx="6188189" cy="3785419"/>
          </a:xfrm>
        </p:spPr>
        <p:txBody>
          <a:bodyPr>
            <a:normAutofit/>
          </a:bodyPr>
          <a:lstStyle/>
          <a:p>
            <a:r>
              <a:rPr lang="en-US" dirty="0"/>
              <a:t>Water is life, but it can also destroy. The exhibition “On Water. </a:t>
            </a:r>
            <a:r>
              <a:rPr lang="en-US" dirty="0" err="1"/>
              <a:t>WasserWissen</a:t>
            </a:r>
            <a:r>
              <a:rPr lang="en-US" dirty="0"/>
              <a:t> in Berlin” will show current research projects of the Berlin University Alliance (BUA) on the topic of water from October 10, 2025 in the Humboldt Labor. These will be flanked by artistic positions that deal with the element of water and vividly convey its versatility.</a:t>
            </a:r>
            <a:endParaRPr lang="en-US" dirty="0">
              <a:solidFill>
                <a:srgbClr val="FFFFFF"/>
              </a:solidFill>
            </a:endParaRPr>
          </a:p>
        </p:txBody>
      </p:sp>
      <p:sp>
        <p:nvSpPr>
          <p:cNvPr id="29" name="Freeform 31">
            <a:extLst>
              <a:ext uri="{FF2B5EF4-FFF2-40B4-BE49-F238E27FC236}">
                <a16:creationId xmlns:a16="http://schemas.microsoft.com/office/drawing/2014/main" id="{81CC9B02-E087-4350-AEBD-2C3CF001AF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Content Placeholder 4" descr="A large screen with a blue background&#10;&#10;AI-generated content may be incorrect.">
            <a:extLst>
              <a:ext uri="{FF2B5EF4-FFF2-40B4-BE49-F238E27FC236}">
                <a16:creationId xmlns:a16="http://schemas.microsoft.com/office/drawing/2014/main" id="{A6ED0D9D-E844-BD88-9755-1C40F25674F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65481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txBox="1"/>
          <p:nvPr/>
        </p:nvSpPr>
        <p:spPr>
          <a:xfrm>
            <a:off x="6790499" y="1892664"/>
            <a:ext cx="5413600" cy="2215951"/>
          </a:xfrm>
          <a:prstGeom prst="rect">
            <a:avLst/>
          </a:prstGeom>
          <a:noFill/>
          <a:ln>
            <a:noFill/>
          </a:ln>
        </p:spPr>
        <p:txBody>
          <a:bodyPr spcFirstLastPara="1" wrap="square" lIns="121900" tIns="121900" rIns="121900" bIns="121900" anchor="t" anchorCtr="0">
            <a:spAutoFit/>
          </a:bodyPr>
          <a:lstStyle/>
          <a:p>
            <a:pPr>
              <a:buClr>
                <a:srgbClr val="FFFFFF"/>
              </a:buClr>
              <a:buSzPts val="4400"/>
            </a:pPr>
            <a:r>
              <a:rPr lang="it-IT" sz="3733" b="1">
                <a:solidFill>
                  <a:srgbClr val="F38023"/>
                </a:solidFill>
                <a:latin typeface="Bitter"/>
                <a:ea typeface="Bitter"/>
                <a:cs typeface="Bitter"/>
                <a:sym typeface="Bitter"/>
              </a:rPr>
              <a:t>Project Based Learning in the Classroom: </a:t>
            </a:r>
            <a:endParaRPr sz="1867" b="1">
              <a:solidFill>
                <a:srgbClr val="000000"/>
              </a:solidFill>
              <a:latin typeface="Arial"/>
              <a:ea typeface="Arial"/>
              <a:cs typeface="Arial"/>
              <a:sym typeface="Arial"/>
            </a:endParaRPr>
          </a:p>
          <a:p>
            <a:pPr>
              <a:buClr>
                <a:srgbClr val="000000"/>
              </a:buClr>
              <a:buSzPts val="2000"/>
            </a:pPr>
            <a:r>
              <a:rPr lang="it-IT" sz="2667" b="1">
                <a:solidFill>
                  <a:srgbClr val="F38023"/>
                </a:solidFill>
                <a:latin typeface="Bitter"/>
                <a:ea typeface="Bitter"/>
                <a:cs typeface="Bitter"/>
                <a:sym typeface="Bitter"/>
              </a:rPr>
              <a:t>Make Students’ Learning Real and Effective!</a:t>
            </a:r>
            <a:endParaRPr sz="1867" b="1">
              <a:solidFill>
                <a:srgbClr val="000000"/>
              </a:solidFill>
              <a:latin typeface="Arial"/>
              <a:ea typeface="Arial"/>
              <a:cs typeface="Arial"/>
              <a:sym typeface="Arial"/>
            </a:endParaRPr>
          </a:p>
        </p:txBody>
      </p:sp>
      <p:sp>
        <p:nvSpPr>
          <p:cNvPr id="75" name="Google Shape;75;p1"/>
          <p:cNvSpPr/>
          <p:nvPr/>
        </p:nvSpPr>
        <p:spPr>
          <a:xfrm>
            <a:off x="10091175" y="5818236"/>
            <a:ext cx="1466644" cy="88490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pic>
        <p:nvPicPr>
          <p:cNvPr id="76" name="Google Shape;76;p1"/>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9986297" y="5671638"/>
            <a:ext cx="1781279" cy="1282981"/>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36f1608f31e_0_261"/>
          <p:cNvSpPr txBox="1"/>
          <p:nvPr/>
        </p:nvSpPr>
        <p:spPr>
          <a:xfrm>
            <a:off x="563267" y="301220"/>
            <a:ext cx="4707200" cy="1251521"/>
          </a:xfrm>
          <a:prstGeom prst="rect">
            <a:avLst/>
          </a:prstGeom>
          <a:noFill/>
          <a:ln>
            <a:noFill/>
          </a:ln>
        </p:spPr>
        <p:txBody>
          <a:bodyPr spcFirstLastPara="1" wrap="square" lIns="121900" tIns="121900" rIns="121900" bIns="121900" anchor="t" anchorCtr="0">
            <a:spAutoFit/>
          </a:bodyPr>
          <a:lstStyle/>
          <a:p>
            <a:pPr>
              <a:buClr>
                <a:srgbClr val="000000"/>
              </a:buClr>
              <a:buSzPts val="2800"/>
            </a:pPr>
            <a:r>
              <a:rPr lang="it-IT" sz="3733" b="1">
                <a:solidFill>
                  <a:srgbClr val="F38023"/>
                </a:solidFill>
                <a:latin typeface="Bitter"/>
                <a:ea typeface="Bitter"/>
                <a:cs typeface="Bitter"/>
                <a:sym typeface="Bitter"/>
              </a:rPr>
              <a:t>Traditional learning</a:t>
            </a:r>
            <a:endParaRPr sz="3733" b="1">
              <a:solidFill>
                <a:srgbClr val="F38023"/>
              </a:solidFill>
              <a:latin typeface="Bitter"/>
              <a:ea typeface="Bitter"/>
              <a:cs typeface="Bitter"/>
              <a:sym typeface="Bitter"/>
            </a:endParaRPr>
          </a:p>
          <a:p>
            <a:pPr>
              <a:buClr>
                <a:srgbClr val="000000"/>
              </a:buClr>
              <a:buSzPts val="2100"/>
            </a:pPr>
            <a:endParaRPr sz="2800">
              <a:solidFill>
                <a:srgbClr val="FFFFFF"/>
              </a:solidFill>
              <a:latin typeface="Bitter Thin"/>
              <a:ea typeface="Bitter Thin"/>
              <a:cs typeface="Bitter Thin"/>
              <a:sym typeface="Bitter Thin"/>
            </a:endParaRPr>
          </a:p>
        </p:txBody>
      </p:sp>
      <p:grpSp>
        <p:nvGrpSpPr>
          <p:cNvPr id="83" name="Google Shape;83;g36f1608f31e_0_261"/>
          <p:cNvGrpSpPr/>
          <p:nvPr/>
        </p:nvGrpSpPr>
        <p:grpSpPr>
          <a:xfrm>
            <a:off x="2032023" y="3165319"/>
            <a:ext cx="8128061" cy="1060400"/>
            <a:chOff x="17" y="1634278"/>
            <a:chExt cx="6096046" cy="795300"/>
          </a:xfrm>
        </p:grpSpPr>
        <p:sp>
          <p:nvSpPr>
            <p:cNvPr id="84" name="Google Shape;84;g36f1608f31e_0_261"/>
            <p:cNvSpPr/>
            <p:nvPr/>
          </p:nvSpPr>
          <p:spPr>
            <a:xfrm>
              <a:off x="17" y="1645944"/>
              <a:ext cx="2273400" cy="772200"/>
            </a:xfrm>
            <a:prstGeom prst="chevron">
              <a:avLst>
                <a:gd name="adj" fmla="val 50000"/>
              </a:avLst>
            </a:prstGeom>
            <a:solidFill>
              <a:srgbClr val="FEEDD8"/>
            </a:solidFill>
            <a:ln>
              <a:noFill/>
            </a:ln>
          </p:spPr>
          <p:txBody>
            <a:bodyPr spcFirstLastPara="1" wrap="square" lIns="121900" tIns="121900" rIns="121900" bIns="121900" anchor="ctr" anchorCtr="0">
              <a:noAutofit/>
            </a:bodyPr>
            <a:lstStyle/>
            <a:p>
              <a:endParaRPr sz="2400"/>
            </a:p>
          </p:txBody>
        </p:sp>
        <p:sp>
          <p:nvSpPr>
            <p:cNvPr id="85" name="Google Shape;85;g36f1608f31e_0_261"/>
            <p:cNvSpPr txBox="1"/>
            <p:nvPr/>
          </p:nvSpPr>
          <p:spPr>
            <a:xfrm>
              <a:off x="386073" y="1645944"/>
              <a:ext cx="1501500" cy="7722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Told what we need to know</a:t>
              </a:r>
              <a:endParaRPr sz="2400" b="1">
                <a:solidFill>
                  <a:schemeClr val="lt1"/>
                </a:solidFill>
                <a:latin typeface="Arial"/>
                <a:ea typeface="Arial"/>
                <a:cs typeface="Arial"/>
                <a:sym typeface="Arial"/>
              </a:endParaRPr>
            </a:p>
          </p:txBody>
        </p:sp>
        <p:sp>
          <p:nvSpPr>
            <p:cNvPr id="86" name="Google Shape;86;g36f1608f31e_0_261"/>
            <p:cNvSpPr/>
            <p:nvPr/>
          </p:nvSpPr>
          <p:spPr>
            <a:xfrm>
              <a:off x="2131426" y="1664858"/>
              <a:ext cx="2049900" cy="734400"/>
            </a:xfrm>
            <a:prstGeom prst="chevron">
              <a:avLst>
                <a:gd name="adj" fmla="val 50000"/>
              </a:avLst>
            </a:prstGeom>
            <a:solidFill>
              <a:srgbClr val="FEEDD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 name="Google Shape;87;g36f1608f31e_0_261"/>
            <p:cNvSpPr txBox="1"/>
            <p:nvPr/>
          </p:nvSpPr>
          <p:spPr>
            <a:xfrm>
              <a:off x="2498567" y="1664858"/>
              <a:ext cx="1315800" cy="7344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Memorize</a:t>
              </a:r>
              <a:endParaRPr sz="2400" b="1">
                <a:solidFill>
                  <a:schemeClr val="lt1"/>
                </a:solidFill>
                <a:latin typeface="Arial"/>
                <a:ea typeface="Arial"/>
                <a:cs typeface="Arial"/>
                <a:sym typeface="Arial"/>
              </a:endParaRPr>
            </a:p>
          </p:txBody>
        </p:sp>
        <p:sp>
          <p:nvSpPr>
            <p:cNvPr id="88" name="Google Shape;88;g36f1608f31e_0_261"/>
            <p:cNvSpPr/>
            <p:nvPr/>
          </p:nvSpPr>
          <p:spPr>
            <a:xfrm>
              <a:off x="4039263" y="1634278"/>
              <a:ext cx="2056800" cy="795300"/>
            </a:xfrm>
            <a:prstGeom prst="chevron">
              <a:avLst>
                <a:gd name="adj" fmla="val 50000"/>
              </a:avLst>
            </a:prstGeom>
            <a:solidFill>
              <a:srgbClr val="FEEDD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 name="Google Shape;89;g36f1608f31e_0_261"/>
            <p:cNvSpPr txBox="1"/>
            <p:nvPr/>
          </p:nvSpPr>
          <p:spPr>
            <a:xfrm>
              <a:off x="4436985" y="1634278"/>
              <a:ext cx="1261200" cy="7953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Problem assigned</a:t>
              </a:r>
              <a:endParaRPr sz="2400" b="1">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36f1608f31e_0_272"/>
          <p:cNvSpPr txBox="1"/>
          <p:nvPr/>
        </p:nvSpPr>
        <p:spPr>
          <a:xfrm>
            <a:off x="500000" y="136753"/>
            <a:ext cx="4707200" cy="1825972"/>
          </a:xfrm>
          <a:prstGeom prst="rect">
            <a:avLst/>
          </a:prstGeom>
          <a:noFill/>
          <a:ln>
            <a:noFill/>
          </a:ln>
        </p:spPr>
        <p:txBody>
          <a:bodyPr spcFirstLastPara="1" wrap="square" lIns="121900" tIns="121900" rIns="121900" bIns="121900" anchor="t" anchorCtr="0">
            <a:spAutoFit/>
          </a:bodyPr>
          <a:lstStyle/>
          <a:p>
            <a:pPr>
              <a:buClr>
                <a:srgbClr val="000000"/>
              </a:buClr>
              <a:buSzPts val="2800"/>
            </a:pPr>
            <a:r>
              <a:rPr lang="it-IT" sz="3733" b="1">
                <a:solidFill>
                  <a:srgbClr val="F38023"/>
                </a:solidFill>
                <a:latin typeface="Bitter"/>
                <a:ea typeface="Bitter"/>
                <a:cs typeface="Bitter"/>
                <a:sym typeface="Bitter"/>
              </a:rPr>
              <a:t>Project Based Learning</a:t>
            </a:r>
            <a:endParaRPr sz="3733" b="1">
              <a:solidFill>
                <a:srgbClr val="F38023"/>
              </a:solidFill>
              <a:latin typeface="Bitter"/>
              <a:ea typeface="Bitter"/>
              <a:cs typeface="Bitter"/>
              <a:sym typeface="Bitter"/>
            </a:endParaRPr>
          </a:p>
          <a:p>
            <a:pPr>
              <a:buClr>
                <a:srgbClr val="000000"/>
              </a:buClr>
              <a:buSzPts val="2100"/>
            </a:pPr>
            <a:endParaRPr sz="2800">
              <a:solidFill>
                <a:srgbClr val="FFFFFF"/>
              </a:solidFill>
              <a:latin typeface="Bitter Thin"/>
              <a:ea typeface="Bitter Thin"/>
              <a:cs typeface="Bitter Thin"/>
              <a:sym typeface="Bitter Thin"/>
            </a:endParaRPr>
          </a:p>
        </p:txBody>
      </p:sp>
      <p:grpSp>
        <p:nvGrpSpPr>
          <p:cNvPr id="95" name="Google Shape;95;g36f1608f31e_0_272"/>
          <p:cNvGrpSpPr/>
          <p:nvPr/>
        </p:nvGrpSpPr>
        <p:grpSpPr>
          <a:xfrm>
            <a:off x="2033215" y="3133211"/>
            <a:ext cx="8125760" cy="1124800"/>
            <a:chOff x="911" y="1610197"/>
            <a:chExt cx="6094320" cy="843600"/>
          </a:xfrm>
        </p:grpSpPr>
        <p:sp>
          <p:nvSpPr>
            <p:cNvPr id="96" name="Google Shape;96;g36f1608f31e_0_272"/>
            <p:cNvSpPr/>
            <p:nvPr/>
          </p:nvSpPr>
          <p:spPr>
            <a:xfrm>
              <a:off x="911" y="1630582"/>
              <a:ext cx="2364000" cy="802800"/>
            </a:xfrm>
            <a:prstGeom prst="chevron">
              <a:avLst>
                <a:gd name="adj" fmla="val 50000"/>
              </a:avLst>
            </a:prstGeom>
            <a:solidFill>
              <a:srgbClr val="FEEDD8"/>
            </a:solidFill>
            <a:ln>
              <a:noFill/>
            </a:ln>
          </p:spPr>
          <p:txBody>
            <a:bodyPr spcFirstLastPara="1" wrap="square" lIns="121900" tIns="121900" rIns="121900" bIns="121900" anchor="ctr" anchorCtr="0">
              <a:noAutofit/>
            </a:bodyPr>
            <a:lstStyle/>
            <a:p>
              <a:endParaRPr sz="2400"/>
            </a:p>
          </p:txBody>
        </p:sp>
        <p:sp>
          <p:nvSpPr>
            <p:cNvPr id="97" name="Google Shape;97;g36f1608f31e_0_272"/>
            <p:cNvSpPr txBox="1"/>
            <p:nvPr/>
          </p:nvSpPr>
          <p:spPr>
            <a:xfrm>
              <a:off x="402328" y="1630582"/>
              <a:ext cx="1561200" cy="8028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Problem or challenge assigned</a:t>
              </a:r>
              <a:endParaRPr sz="2400" b="1">
                <a:solidFill>
                  <a:schemeClr val="lt1"/>
                </a:solidFill>
                <a:latin typeface="Arial"/>
                <a:ea typeface="Arial"/>
                <a:cs typeface="Arial"/>
                <a:sym typeface="Arial"/>
              </a:endParaRPr>
            </a:p>
          </p:txBody>
        </p:sp>
        <p:sp>
          <p:nvSpPr>
            <p:cNvPr id="98" name="Google Shape;98;g36f1608f31e_0_272"/>
            <p:cNvSpPr/>
            <p:nvPr/>
          </p:nvSpPr>
          <p:spPr>
            <a:xfrm>
              <a:off x="2217130" y="1610197"/>
              <a:ext cx="1887300" cy="843600"/>
            </a:xfrm>
            <a:prstGeom prst="chevron">
              <a:avLst>
                <a:gd name="adj" fmla="val 50000"/>
              </a:avLst>
            </a:prstGeom>
            <a:solidFill>
              <a:srgbClr val="FEEDD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 name="Google Shape;99;g36f1608f31e_0_272"/>
            <p:cNvSpPr txBox="1"/>
            <p:nvPr/>
          </p:nvSpPr>
          <p:spPr>
            <a:xfrm>
              <a:off x="2638933" y="1610197"/>
              <a:ext cx="1043700" cy="8436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Need to know</a:t>
              </a:r>
              <a:endParaRPr sz="2400" b="1">
                <a:solidFill>
                  <a:schemeClr val="lt1"/>
                </a:solidFill>
                <a:latin typeface="Arial"/>
                <a:ea typeface="Arial"/>
                <a:cs typeface="Arial"/>
                <a:sym typeface="Arial"/>
              </a:endParaRPr>
            </a:p>
          </p:txBody>
        </p:sp>
        <p:sp>
          <p:nvSpPr>
            <p:cNvPr id="100" name="Google Shape;100;g36f1608f31e_0_272"/>
            <p:cNvSpPr/>
            <p:nvPr/>
          </p:nvSpPr>
          <p:spPr>
            <a:xfrm>
              <a:off x="3956531" y="1618452"/>
              <a:ext cx="2138700" cy="827100"/>
            </a:xfrm>
            <a:prstGeom prst="chevron">
              <a:avLst>
                <a:gd name="adj" fmla="val 50000"/>
              </a:avLst>
            </a:prstGeom>
            <a:solidFill>
              <a:srgbClr val="FEEDD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 name="Google Shape;101;g36f1608f31e_0_272"/>
            <p:cNvSpPr txBox="1"/>
            <p:nvPr/>
          </p:nvSpPr>
          <p:spPr>
            <a:xfrm>
              <a:off x="4370079" y="1618452"/>
              <a:ext cx="1311600" cy="827100"/>
            </a:xfrm>
            <a:prstGeom prst="rect">
              <a:avLst/>
            </a:prstGeom>
            <a:noFill/>
            <a:ln>
              <a:noFill/>
            </a:ln>
          </p:spPr>
          <p:txBody>
            <a:bodyPr spcFirstLastPara="1" wrap="square" lIns="96000" tIns="32000" rIns="32000" bIns="32000" anchor="ctr" anchorCtr="0">
              <a:noAutofit/>
            </a:bodyPr>
            <a:lstStyle/>
            <a:p>
              <a:pPr algn="ctr">
                <a:lnSpc>
                  <a:spcPct val="90000"/>
                </a:lnSpc>
                <a:buClr>
                  <a:srgbClr val="000000"/>
                </a:buClr>
                <a:buSzPts val="1800"/>
              </a:pPr>
              <a:r>
                <a:rPr lang="it-IT" sz="2400" b="1">
                  <a:solidFill>
                    <a:srgbClr val="315878"/>
                  </a:solidFill>
                  <a:latin typeface="Inter"/>
                  <a:ea typeface="Inter"/>
                  <a:cs typeface="Inter"/>
                  <a:sym typeface="Inter"/>
                </a:rPr>
                <a:t>Learn and apply to solve </a:t>
              </a:r>
              <a:endParaRPr sz="2400" b="1">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36f1608f31e_0_174"/>
          <p:cNvSpPr txBox="1"/>
          <p:nvPr/>
        </p:nvSpPr>
        <p:spPr>
          <a:xfrm>
            <a:off x="686700" y="1820489"/>
            <a:ext cx="5060800" cy="6602793"/>
          </a:xfrm>
          <a:prstGeom prst="rect">
            <a:avLst/>
          </a:prstGeom>
          <a:noFill/>
          <a:ln>
            <a:noFill/>
          </a:ln>
        </p:spPr>
        <p:txBody>
          <a:bodyPr spcFirstLastPara="1" wrap="square" lIns="121900" tIns="121900" rIns="121900" bIns="121900" anchor="t" anchorCtr="0">
            <a:spAutoFit/>
          </a:bodyPr>
          <a:lstStyle/>
          <a:p>
            <a:pPr>
              <a:lnSpc>
                <a:spcPct val="115000"/>
              </a:lnSpc>
              <a:buClr>
                <a:srgbClr val="000000"/>
              </a:buClr>
              <a:buSzPts val="1800"/>
            </a:pPr>
            <a:r>
              <a:rPr lang="it-IT" sz="2400" b="1" dirty="0">
                <a:latin typeface="Inter"/>
                <a:ea typeface="Inter"/>
                <a:cs typeface="Inter"/>
                <a:sym typeface="Inter"/>
              </a:rPr>
              <a:t>PROJECT</a:t>
            </a:r>
            <a:endParaRPr sz="2400" dirty="0"/>
          </a:p>
          <a:p>
            <a:pPr marL="457189" indent="-304792">
              <a:lnSpc>
                <a:spcPct val="115000"/>
              </a:lnSpc>
              <a:buClr>
                <a:srgbClr val="000000"/>
              </a:buClr>
              <a:buSzPts val="1800"/>
            </a:pPr>
            <a:endParaRPr sz="2400" dirty="0">
              <a:latin typeface="Inter"/>
              <a:ea typeface="Inter"/>
              <a:cs typeface="Inter"/>
              <a:sym typeface="Inter"/>
            </a:endParaRPr>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Occurs after learning</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Lacks real-world context</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It’s about the product</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It’s teacher-directed</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Can be done alone</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All projects have the same goal</a:t>
            </a:r>
            <a:endParaRPr sz="2400" dirty="0"/>
          </a:p>
          <a:p>
            <a:pPr>
              <a:lnSpc>
                <a:spcPct val="115000"/>
              </a:lnSpc>
              <a:buClr>
                <a:srgbClr val="000000"/>
              </a:buClr>
              <a:buSzPts val="1800"/>
            </a:pPr>
            <a:endParaRPr sz="2400" dirty="0">
              <a:solidFill>
                <a:srgbClr val="315878"/>
              </a:solidFill>
              <a:latin typeface="Inter"/>
              <a:ea typeface="Inter"/>
              <a:cs typeface="Inter"/>
              <a:sym typeface="Inter"/>
            </a:endParaRPr>
          </a:p>
          <a:p>
            <a:pPr>
              <a:lnSpc>
                <a:spcPct val="115000"/>
              </a:lnSpc>
              <a:buClr>
                <a:srgbClr val="000000"/>
              </a:buClr>
              <a:buSzPts val="1800"/>
            </a:pPr>
            <a:endParaRPr sz="2400" dirty="0">
              <a:solidFill>
                <a:srgbClr val="315878"/>
              </a:solidFill>
              <a:latin typeface="Inter"/>
              <a:ea typeface="Inter"/>
              <a:cs typeface="Inter"/>
              <a:sym typeface="Inter"/>
            </a:endParaRPr>
          </a:p>
          <a:p>
            <a:pPr>
              <a:lnSpc>
                <a:spcPct val="115000"/>
              </a:lnSpc>
              <a:buClr>
                <a:srgbClr val="000000"/>
              </a:buClr>
              <a:buSzPts val="1800"/>
            </a:pPr>
            <a:endParaRPr sz="2400" dirty="0">
              <a:solidFill>
                <a:srgbClr val="315878"/>
              </a:solidFill>
              <a:latin typeface="Inter"/>
              <a:ea typeface="Inter"/>
              <a:cs typeface="Inter"/>
              <a:sym typeface="Inter"/>
            </a:endParaRPr>
          </a:p>
          <a:p>
            <a:pPr>
              <a:lnSpc>
                <a:spcPct val="115000"/>
              </a:lnSpc>
              <a:spcBef>
                <a:spcPts val="1600"/>
              </a:spcBef>
              <a:buClr>
                <a:srgbClr val="000000"/>
              </a:buClr>
              <a:buSzPts val="1800"/>
            </a:pPr>
            <a:endParaRPr sz="2400" dirty="0">
              <a:solidFill>
                <a:srgbClr val="315878"/>
              </a:solidFill>
              <a:latin typeface="Inter"/>
              <a:ea typeface="Inter"/>
              <a:cs typeface="Inter"/>
              <a:sym typeface="Inter"/>
            </a:endParaRPr>
          </a:p>
          <a:p>
            <a:pPr>
              <a:lnSpc>
                <a:spcPct val="115000"/>
              </a:lnSpc>
              <a:spcBef>
                <a:spcPts val="1600"/>
              </a:spcBef>
              <a:buClr>
                <a:srgbClr val="000000"/>
              </a:buClr>
              <a:buSzPts val="1800"/>
            </a:pPr>
            <a:endParaRPr sz="2400" dirty="0">
              <a:solidFill>
                <a:srgbClr val="315878"/>
              </a:solidFill>
              <a:latin typeface="Inter"/>
              <a:ea typeface="Inter"/>
              <a:cs typeface="Inter"/>
              <a:sym typeface="Inter"/>
            </a:endParaRPr>
          </a:p>
          <a:p>
            <a:pPr>
              <a:lnSpc>
                <a:spcPct val="115000"/>
              </a:lnSpc>
              <a:buClr>
                <a:srgbClr val="000000"/>
              </a:buClr>
              <a:buSzPts val="1800"/>
            </a:pPr>
            <a:endParaRPr sz="2400" dirty="0">
              <a:solidFill>
                <a:srgbClr val="315878"/>
              </a:solidFill>
              <a:latin typeface="Inter"/>
              <a:ea typeface="Inter"/>
              <a:cs typeface="Inter"/>
              <a:sym typeface="Inter"/>
            </a:endParaRPr>
          </a:p>
        </p:txBody>
      </p:sp>
      <p:sp>
        <p:nvSpPr>
          <p:cNvPr id="119" name="Google Shape;119;g36f1608f31e_0_174"/>
          <p:cNvSpPr txBox="1"/>
          <p:nvPr/>
        </p:nvSpPr>
        <p:spPr>
          <a:xfrm>
            <a:off x="5445760" y="1820488"/>
            <a:ext cx="7036400" cy="4068766"/>
          </a:xfrm>
          <a:prstGeom prst="rect">
            <a:avLst/>
          </a:prstGeom>
          <a:noFill/>
          <a:ln>
            <a:noFill/>
          </a:ln>
        </p:spPr>
        <p:txBody>
          <a:bodyPr spcFirstLastPara="1" wrap="square" lIns="121900" tIns="121900" rIns="121900" bIns="121900" anchor="t" anchorCtr="0">
            <a:spAutoFit/>
          </a:bodyPr>
          <a:lstStyle/>
          <a:p>
            <a:pPr>
              <a:lnSpc>
                <a:spcPct val="115000"/>
              </a:lnSpc>
              <a:buClr>
                <a:srgbClr val="000000"/>
              </a:buClr>
              <a:buSzPts val="1800"/>
            </a:pPr>
            <a:r>
              <a:rPr lang="it-IT" sz="2400" b="1" dirty="0">
                <a:latin typeface="Inter"/>
                <a:ea typeface="Inter"/>
                <a:cs typeface="Inter"/>
                <a:sym typeface="Inter"/>
              </a:rPr>
              <a:t>PROJECT BASED LEARNING</a:t>
            </a:r>
            <a:endParaRPr sz="2400" dirty="0"/>
          </a:p>
          <a:p>
            <a:pPr marL="457189" indent="-304792">
              <a:lnSpc>
                <a:spcPct val="115000"/>
              </a:lnSpc>
              <a:buClr>
                <a:srgbClr val="000000"/>
              </a:buClr>
              <a:buSzPts val="1800"/>
            </a:pPr>
            <a:endParaRPr sz="2400" dirty="0">
              <a:latin typeface="Inter"/>
              <a:ea typeface="Inter"/>
              <a:cs typeface="Inter"/>
              <a:sym typeface="Inter"/>
            </a:endParaRPr>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Learning occurs through the project</a:t>
            </a:r>
            <a:endParaRPr sz="2400" dirty="0">
              <a:latin typeface="Inter"/>
              <a:ea typeface="Inter"/>
              <a:cs typeface="Inter"/>
              <a:sym typeface="Inter"/>
            </a:endParaRPr>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It’s based on real-world experiences or problems</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It’s about the process</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It’s student-directed</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Requires collaboration and teacher guidance</a:t>
            </a:r>
            <a:endParaRPr sz="2400" dirty="0"/>
          </a:p>
          <a:p>
            <a:pPr marL="457189" indent="-457189">
              <a:lnSpc>
                <a:spcPct val="115000"/>
              </a:lnSpc>
              <a:buClr>
                <a:srgbClr val="000000"/>
              </a:buClr>
              <a:buSzPts val="1800"/>
              <a:buFont typeface="Arial"/>
              <a:buAutoNum type="arabicPeriod"/>
            </a:pPr>
            <a:r>
              <a:rPr lang="it-IT" sz="2400" dirty="0">
                <a:latin typeface="Inter"/>
                <a:ea typeface="Inter"/>
                <a:cs typeface="Inter"/>
                <a:sym typeface="Inter"/>
              </a:rPr>
              <a:t>Students have choice</a:t>
            </a:r>
            <a:endParaRPr sz="2400" dirty="0"/>
          </a:p>
        </p:txBody>
      </p:sp>
      <p:sp>
        <p:nvSpPr>
          <p:cNvPr id="120" name="Google Shape;120;g36f1608f31e_0_174"/>
          <p:cNvSpPr txBox="1"/>
          <p:nvPr/>
        </p:nvSpPr>
        <p:spPr>
          <a:xfrm>
            <a:off x="639167" y="453053"/>
            <a:ext cx="4707200" cy="1333723"/>
          </a:xfrm>
          <a:prstGeom prst="rect">
            <a:avLst/>
          </a:prstGeom>
          <a:noFill/>
          <a:ln>
            <a:noFill/>
          </a:ln>
        </p:spPr>
        <p:txBody>
          <a:bodyPr spcFirstLastPara="1" wrap="square" lIns="121900" tIns="121900" rIns="121900" bIns="121900" anchor="t" anchorCtr="0">
            <a:spAutoFit/>
          </a:bodyPr>
          <a:lstStyle/>
          <a:p>
            <a:pPr>
              <a:buClr>
                <a:srgbClr val="000000"/>
              </a:buClr>
              <a:buSzPts val="3200"/>
            </a:pPr>
            <a:r>
              <a:rPr lang="it-IT" sz="4267" b="1">
                <a:solidFill>
                  <a:srgbClr val="315878"/>
                </a:solidFill>
                <a:latin typeface="Bitter"/>
                <a:ea typeface="Bitter"/>
                <a:cs typeface="Bitter"/>
                <a:sym typeface="Bitter"/>
              </a:rPr>
              <a:t>VS</a:t>
            </a:r>
            <a:endParaRPr sz="4267" b="1">
              <a:solidFill>
                <a:srgbClr val="315878"/>
              </a:solidFill>
              <a:latin typeface="Bitter"/>
              <a:ea typeface="Bitter"/>
              <a:cs typeface="Bitter"/>
              <a:sym typeface="Bitter"/>
            </a:endParaRPr>
          </a:p>
          <a:p>
            <a:pPr>
              <a:buClr>
                <a:srgbClr val="000000"/>
              </a:buClr>
              <a:buSzPts val="2100"/>
            </a:pPr>
            <a:endParaRPr sz="2800">
              <a:solidFill>
                <a:srgbClr val="FFFFFF"/>
              </a:solidFill>
              <a:latin typeface="Bitter Thin"/>
              <a:ea typeface="Bitter Thin"/>
              <a:cs typeface="Bitter Thin"/>
              <a:sym typeface="Bitter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36f1608f31e_0_8"/>
          <p:cNvSpPr/>
          <p:nvPr/>
        </p:nvSpPr>
        <p:spPr>
          <a:xfrm>
            <a:off x="4957943" y="2998700"/>
            <a:ext cx="5120800" cy="3021600"/>
          </a:xfrm>
          <a:prstGeom prst="roundRect">
            <a:avLst>
              <a:gd name="adj" fmla="val 0"/>
            </a:avLst>
          </a:prstGeom>
          <a:solidFill>
            <a:srgbClr val="FFFFFF"/>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26" name="Google Shape;126;g36f1608f31e_0_8"/>
          <p:cNvSpPr txBox="1"/>
          <p:nvPr/>
        </p:nvSpPr>
        <p:spPr>
          <a:xfrm>
            <a:off x="5193667" y="3503900"/>
            <a:ext cx="4293600" cy="2133749"/>
          </a:xfrm>
          <a:prstGeom prst="rect">
            <a:avLst/>
          </a:prstGeom>
          <a:noFill/>
          <a:ln>
            <a:noFill/>
          </a:ln>
        </p:spPr>
        <p:txBody>
          <a:bodyPr spcFirstLastPara="1" wrap="square" lIns="121900" tIns="121900" rIns="121900" bIns="121900" anchor="t" anchorCtr="0">
            <a:spAutoFit/>
          </a:bodyPr>
          <a:lstStyle/>
          <a:p>
            <a:pPr>
              <a:lnSpc>
                <a:spcPct val="115000"/>
              </a:lnSpc>
              <a:buClr>
                <a:srgbClr val="000000"/>
              </a:buClr>
              <a:buSzPts val="4000"/>
            </a:pPr>
            <a:r>
              <a:rPr lang="it-IT" sz="5333" b="1">
                <a:solidFill>
                  <a:srgbClr val="315878"/>
                </a:solidFill>
                <a:latin typeface="Inter"/>
                <a:ea typeface="Inter"/>
                <a:cs typeface="Inter"/>
                <a:sym typeface="Inter"/>
              </a:rPr>
              <a:t>Let’s get inspired!</a:t>
            </a:r>
            <a:endParaRPr sz="5333" b="1">
              <a:solidFill>
                <a:srgbClr val="315878"/>
              </a:solidFill>
              <a:latin typeface="Inter"/>
              <a:ea typeface="Inter"/>
              <a:cs typeface="Inter"/>
              <a:sym typeface="Inter"/>
            </a:endParaRPr>
          </a:p>
        </p:txBody>
      </p:sp>
      <p:pic>
        <p:nvPicPr>
          <p:cNvPr id="127" name="Google Shape;127;g36f1608f31e_0_8">
            <a:hlinkClick r:id="rId3"/>
          </p:cNvPr>
          <p:cNvPicPr preferRelativeResize="0"/>
          <p:nvPr/>
        </p:nvPicPr>
        <p:blipFill>
          <a:blip r:embed="rId4" cstate="email">
            <a:alphaModFix/>
            <a:extLst>
              <a:ext uri="{28A0092B-C50C-407E-A947-70E740481C1C}">
                <a14:useLocalDpi xmlns:a14="http://schemas.microsoft.com/office/drawing/2010/main" val="0"/>
              </a:ext>
            </a:extLst>
          </a:blip>
          <a:stretch>
            <a:fillRect/>
          </a:stretch>
        </p:blipFill>
        <p:spPr>
          <a:xfrm>
            <a:off x="8282767" y="111836"/>
            <a:ext cx="3740167" cy="441946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36f1608f31e_0_14" descr="Immagine che contiene testo, persona, schermata&#10;&#10;Descrizione generata automaticamente"/>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914401" y="1"/>
            <a:ext cx="10363201" cy="4785500"/>
          </a:xfrm>
          <a:prstGeom prst="rect">
            <a:avLst/>
          </a:prstGeom>
          <a:noFill/>
          <a:ln>
            <a:noFill/>
          </a:ln>
        </p:spPr>
      </p:pic>
      <p:sp>
        <p:nvSpPr>
          <p:cNvPr id="133" name="Google Shape;133;g36f1608f31e_0_14"/>
          <p:cNvSpPr txBox="1"/>
          <p:nvPr/>
        </p:nvSpPr>
        <p:spPr>
          <a:xfrm>
            <a:off x="1828800" y="5006121"/>
            <a:ext cx="10363200" cy="1435980"/>
          </a:xfrm>
          <a:prstGeom prst="rect">
            <a:avLst/>
          </a:prstGeom>
          <a:noFill/>
          <a:ln>
            <a:noFill/>
          </a:ln>
        </p:spPr>
        <p:txBody>
          <a:bodyPr spcFirstLastPara="1" wrap="square" lIns="121900" tIns="60933" rIns="121900" bIns="60933" anchor="t" anchorCtr="0">
            <a:spAutoFit/>
          </a:bodyPr>
          <a:lstStyle/>
          <a:p>
            <a:r>
              <a:rPr lang="it-IT" sz="2133" b="1" u="sng">
                <a:solidFill>
                  <a:srgbClr val="F38023"/>
                </a:solidFill>
                <a:latin typeface="Arial"/>
                <a:ea typeface="Arial"/>
                <a:cs typeface="Arial"/>
                <a:sym typeface="Arial"/>
                <a:hlinkClick r:id="rId4">
                  <a:extLst>
                    <a:ext uri="{A12FA001-AC4F-418D-AE19-62706E023703}">
                      <ahyp:hlinkClr xmlns="" xmlns:ahyp="http://schemas.microsoft.com/office/drawing/2018/hyperlinkcolor" val="tx"/>
                    </a:ext>
                  </a:extLst>
                </a:hlinkClick>
              </a:rPr>
              <a:t>PROJECTS: </a:t>
            </a:r>
            <a:r>
              <a:rPr lang="it-IT" sz="2133" b="1" u="sng">
                <a:solidFill>
                  <a:srgbClr val="315878"/>
                </a:solidFill>
                <a:latin typeface="Arial"/>
                <a:ea typeface="Arial"/>
                <a:cs typeface="Arial"/>
                <a:sym typeface="Arial"/>
                <a:hlinkClick r:id="rId4">
                  <a:extLst>
                    <a:ext uri="{A12FA001-AC4F-418D-AE19-62706E023703}">
                      <ahyp:hlinkClr xmlns="" xmlns:ahyp="http://schemas.microsoft.com/office/drawing/2018/hyperlinkcolor" val="tx"/>
                    </a:ext>
                  </a:extLst>
                </a:hlinkClick>
              </a:rPr>
              <a:t>https://my.pblworks.org/projects</a:t>
            </a:r>
            <a:endParaRPr sz="2133" b="1">
              <a:solidFill>
                <a:srgbClr val="315878"/>
              </a:solidFill>
              <a:latin typeface="Arial"/>
              <a:ea typeface="Arial"/>
              <a:cs typeface="Arial"/>
              <a:sym typeface="Arial"/>
            </a:endParaRPr>
          </a:p>
          <a:p>
            <a:endParaRPr sz="2133" b="1">
              <a:solidFill>
                <a:srgbClr val="315878"/>
              </a:solidFill>
              <a:latin typeface="Arial"/>
              <a:ea typeface="Arial"/>
              <a:cs typeface="Arial"/>
              <a:sym typeface="Arial"/>
            </a:endParaRPr>
          </a:p>
          <a:p>
            <a:r>
              <a:rPr lang="it-IT" sz="2133" b="1" u="sng">
                <a:solidFill>
                  <a:srgbClr val="F38023"/>
                </a:solidFill>
                <a:latin typeface="Arial"/>
                <a:ea typeface="Arial"/>
                <a:cs typeface="Arial"/>
                <a:sym typeface="Arial"/>
              </a:rPr>
              <a:t>RESOURCES: </a:t>
            </a:r>
            <a:r>
              <a:rPr lang="it-IT" sz="2133" b="1" u="sng">
                <a:solidFill>
                  <a:srgbClr val="315878"/>
                </a:solidFill>
                <a:latin typeface="Arial"/>
                <a:ea typeface="Arial"/>
                <a:cs typeface="Arial"/>
                <a:sym typeface="Arial"/>
                <a:hlinkClick r:id="rId5">
                  <a:extLst>
                    <a:ext uri="{A12FA001-AC4F-418D-AE19-62706E023703}">
                      <ahyp:hlinkClr xmlns="" xmlns:ahyp="http://schemas.microsoft.com/office/drawing/2018/hyperlinkcolor" val="tx"/>
                    </a:ext>
                  </a:extLst>
                </a:hlinkClick>
              </a:rPr>
              <a:t>https://my.pblworks.org/resources?keywords=&amp;f%5B0%5D=type%3A29</a:t>
            </a:r>
            <a:r>
              <a:rPr lang="it-IT" sz="2133" b="1">
                <a:solidFill>
                  <a:srgbClr val="000000"/>
                </a:solidFill>
                <a:latin typeface="Arial"/>
                <a:ea typeface="Arial"/>
                <a:cs typeface="Arial"/>
                <a:sym typeface="Arial"/>
              </a:rPr>
              <a:t>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8B7365-0BD6-8B8E-4724-8E93019B2A5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82880" y="298416"/>
            <a:ext cx="11538116" cy="6041424"/>
          </a:xfrm>
        </p:spPr>
      </p:pic>
    </p:spTree>
    <p:extLst>
      <p:ext uri="{BB962C8B-B14F-4D97-AF65-F5344CB8AC3E}">
        <p14:creationId xmlns:p14="http://schemas.microsoft.com/office/powerpoint/2010/main" val="3641193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867DF1-50FA-EF6B-015C-34818CF8104F}"/>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320800" y="132080"/>
            <a:ext cx="8961120" cy="6686082"/>
          </a:xfrm>
          <a:prstGeom prst="rect">
            <a:avLst/>
          </a:prstGeom>
        </p:spPr>
      </p:pic>
    </p:spTree>
    <p:extLst>
      <p:ext uri="{BB962C8B-B14F-4D97-AF65-F5344CB8AC3E}">
        <p14:creationId xmlns:p14="http://schemas.microsoft.com/office/powerpoint/2010/main" val="221402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hq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hq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CY"/>
          </a:p>
        </p:txBody>
      </p:sp>
      <p:pic>
        <p:nvPicPr>
          <p:cNvPr id="16" name="Picture 15">
            <a:extLst>
              <a:ext uri="{FF2B5EF4-FFF2-40B4-BE49-F238E27FC236}">
                <a16:creationId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hq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hq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sp>
        <p:nvSpPr>
          <p:cNvPr id="2" name="Title 1">
            <a:extLst>
              <a:ext uri="{FF2B5EF4-FFF2-40B4-BE49-F238E27FC236}">
                <a16:creationId xmlns:a16="http://schemas.microsoft.com/office/drawing/2014/main" id="{368F9E37-4EA5-9171-72DB-0B3773BBF5F9}"/>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5600" dirty="0"/>
              <a:t>Ice-breaking activity</a:t>
            </a:r>
          </a:p>
        </p:txBody>
      </p:sp>
      <p:pic>
        <p:nvPicPr>
          <p:cNvPr id="5" name="Picture 4" descr="A screen shot of a television&#10;&#10;AI-generated content may be incorrect.">
            <a:extLst>
              <a:ext uri="{FF2B5EF4-FFF2-40B4-BE49-F238E27FC236}">
                <a16:creationId xmlns:a16="http://schemas.microsoft.com/office/drawing/2014/main" id="{F5071992-6F3F-DDA0-DF0E-AEFA05D425CF}"/>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BFEFF673-A9DE-416D-A04E-1D5090454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spTree>
    <p:extLst>
      <p:ext uri="{BB962C8B-B14F-4D97-AF65-F5344CB8AC3E}">
        <p14:creationId xmlns:p14="http://schemas.microsoft.com/office/powerpoint/2010/main" val="182791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4DDC893-E5EF-4CDE-B040-BA5B53AADD7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hq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85F1A06D-D369-4974-8208-56120C5E7A9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hq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DAD27A50-88D7-4E2A-8488-F2879768AF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CY"/>
          </a:p>
        </p:txBody>
      </p:sp>
      <p:pic>
        <p:nvPicPr>
          <p:cNvPr id="35" name="Picture 34">
            <a:extLst>
              <a:ext uri="{FF2B5EF4-FFF2-40B4-BE49-F238E27FC236}">
                <a16:creationId xmlns:a16="http://schemas.microsoft.com/office/drawing/2014/main" id="{A47C6ACD-2325-48C6-B9F3-C21563A05EA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hq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1081DF83-4F35-4560-87E6-0DE8AAAC33D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hq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7C704F0F-1CD8-4DC1-AEE9-22595823241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sp>
        <p:nvSpPr>
          <p:cNvPr id="2" name="Title 1">
            <a:extLst>
              <a:ext uri="{FF2B5EF4-FFF2-40B4-BE49-F238E27FC236}">
                <a16:creationId xmlns:a16="http://schemas.microsoft.com/office/drawing/2014/main" id="{3C281459-4D5B-DAC7-29F2-827989EB4AFF}"/>
              </a:ext>
            </a:extLst>
          </p:cNvPr>
          <p:cNvSpPr>
            <a:spLocks noGrp="1"/>
          </p:cNvSpPr>
          <p:nvPr>
            <p:ph type="title"/>
          </p:nvPr>
        </p:nvSpPr>
        <p:spPr>
          <a:xfrm>
            <a:off x="7720345" y="276717"/>
            <a:ext cx="4116055" cy="5971681"/>
          </a:xfrm>
        </p:spPr>
        <p:txBody>
          <a:bodyPr vert="horz" lIns="91440" tIns="45720" rIns="91440" bIns="45720" rtlCol="0" anchor="b">
            <a:normAutofit/>
          </a:bodyPr>
          <a:lstStyle/>
          <a:p>
            <a:pPr>
              <a:lnSpc>
                <a:spcPct val="90000"/>
              </a:lnSpc>
            </a:pPr>
            <a:r>
              <a:rPr lang="en-US" sz="4400" dirty="0" err="1"/>
              <a:t>Futurium</a:t>
            </a:r>
            <a:r>
              <a:rPr lang="en-US" sz="4400" dirty="0"/>
              <a:t> Museum</a:t>
            </a:r>
            <a:r>
              <a:rPr lang="en-US" sz="2400" dirty="0"/>
              <a:t/>
            </a:r>
            <a:br>
              <a:rPr lang="en-US" sz="2400" dirty="0"/>
            </a:br>
            <a:r>
              <a:rPr lang="en-US" sz="2400" dirty="0"/>
              <a:t/>
            </a:r>
            <a:br>
              <a:rPr lang="en-US" sz="2400" dirty="0"/>
            </a:br>
            <a:r>
              <a:rPr lang="en-US" sz="2400" dirty="0"/>
              <a:t>Here in the </a:t>
            </a:r>
            <a:r>
              <a:rPr lang="en-US" sz="2400" dirty="0" err="1"/>
              <a:t>Futurium</a:t>
            </a:r>
            <a:r>
              <a:rPr lang="en-US" sz="2400" dirty="0"/>
              <a:t>, everything revolves around the question: how do we want to live? In the exhibition, you can discover many possible futures; in the Forum, you can participate in open discussions; and, in the </a:t>
            </a:r>
            <a:r>
              <a:rPr lang="en-US" sz="2400" dirty="0" err="1"/>
              <a:t>Futurium</a:t>
            </a:r>
            <a:r>
              <a:rPr lang="en-US" sz="2400" dirty="0"/>
              <a:t> Lab, you can try out your own ideas.</a:t>
            </a:r>
          </a:p>
        </p:txBody>
      </p:sp>
      <p:pic>
        <p:nvPicPr>
          <p:cNvPr id="5" name="Picture 4" descr="A building with a glass wall&#10;&#10;AI-generated content may be incorrect.">
            <a:extLst>
              <a:ext uri="{FF2B5EF4-FFF2-40B4-BE49-F238E27FC236}">
                <a16:creationId xmlns:a16="http://schemas.microsoft.com/office/drawing/2014/main" id="{9FFC359A-7021-AF76-077C-AEA7E6743D75}"/>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a:xfrm>
            <a:off x="607848" y="609601"/>
            <a:ext cx="3419804" cy="5638797"/>
          </a:xfrm>
          <a:prstGeom prst="rect">
            <a:avLst/>
          </a:prstGeom>
          <a:effectLst>
            <a:outerShdw blurRad="50800" dist="38100" dir="5400000" algn="t" rotWithShape="0">
              <a:prstClr val="black">
                <a:alpha val="43000"/>
              </a:prstClr>
            </a:outerShdw>
          </a:effectLst>
        </p:spPr>
      </p:pic>
      <p:pic>
        <p:nvPicPr>
          <p:cNvPr id="9" name="Picture 8" descr="A large metal structure with lights&#10;&#10;AI-generated content may be incorrect.">
            <a:extLst>
              <a:ext uri="{FF2B5EF4-FFF2-40B4-BE49-F238E27FC236}">
                <a16:creationId xmlns:a16="http://schemas.microsoft.com/office/drawing/2014/main" id="{1C15AC86-A5E7-7F51-6D08-B7AFA075C3FC}"/>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a:xfrm>
            <a:off x="4139714" y="609601"/>
            <a:ext cx="3414424" cy="5638797"/>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651689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3F19-763D-06EF-2627-623E4F31A53A}"/>
              </a:ext>
            </a:extLst>
          </p:cNvPr>
          <p:cNvSpPr>
            <a:spLocks noGrp="1"/>
          </p:cNvSpPr>
          <p:nvPr>
            <p:ph type="title"/>
          </p:nvPr>
        </p:nvSpPr>
        <p:spPr>
          <a:xfrm>
            <a:off x="1151951" y="0"/>
            <a:ext cx="9404723" cy="1400530"/>
          </a:xfrm>
        </p:spPr>
        <p:txBody>
          <a:bodyPr/>
          <a:lstStyle/>
          <a:p>
            <a:pPr algn="ctr"/>
            <a:r>
              <a:rPr lang="en-150" b="1" dirty="0">
                <a:solidFill>
                  <a:schemeClr val="accent1"/>
                </a:solidFill>
              </a:rPr>
              <a:t>Driving Questions</a:t>
            </a:r>
            <a:endParaRPr lang="el-CY" b="1" dirty="0">
              <a:solidFill>
                <a:schemeClr val="accent1"/>
              </a:solidFill>
            </a:endParaRPr>
          </a:p>
        </p:txBody>
      </p:sp>
      <p:sp>
        <p:nvSpPr>
          <p:cNvPr id="3" name="Content Placeholder 2">
            <a:extLst>
              <a:ext uri="{FF2B5EF4-FFF2-40B4-BE49-F238E27FC236}">
                <a16:creationId xmlns:a16="http://schemas.microsoft.com/office/drawing/2014/main" id="{FFC2A6A4-62C2-93DB-27CB-114AAA3F86BF}"/>
              </a:ext>
            </a:extLst>
          </p:cNvPr>
          <p:cNvSpPr>
            <a:spLocks noGrp="1"/>
          </p:cNvSpPr>
          <p:nvPr>
            <p:ph idx="1"/>
          </p:nvPr>
        </p:nvSpPr>
        <p:spPr>
          <a:xfrm>
            <a:off x="462064" y="919262"/>
            <a:ext cx="11267872" cy="5826488"/>
          </a:xfrm>
        </p:spPr>
        <p:txBody>
          <a:bodyPr>
            <a:normAutofit fontScale="25000" lnSpcReduction="20000"/>
          </a:bodyPr>
          <a:lstStyle/>
          <a:p>
            <a:r>
              <a:rPr lang="en-GB" sz="5600" b="1" dirty="0"/>
              <a:t>1. How can ______ improve _______? </a:t>
            </a:r>
            <a:endParaRPr lang="el-CY" sz="5600" dirty="0"/>
          </a:p>
          <a:p>
            <a:pPr marL="0" indent="0">
              <a:buNone/>
            </a:pPr>
            <a:r>
              <a:rPr lang="en-GB" sz="5600" i="1" dirty="0"/>
              <a:t>How can studying flags improve our understanding of communities around the world?</a:t>
            </a:r>
            <a:endParaRPr lang="en-150" sz="5600" i="1" dirty="0"/>
          </a:p>
          <a:p>
            <a:r>
              <a:rPr lang="en-GB" sz="5600" b="1" dirty="0"/>
              <a:t>2. How can _______ be applied to ________? </a:t>
            </a:r>
            <a:endParaRPr lang="el-CY" sz="5600" dirty="0"/>
          </a:p>
          <a:p>
            <a:pPr marL="0" indent="0">
              <a:buNone/>
            </a:pPr>
            <a:r>
              <a:rPr lang="en-GB" sz="5600" i="1" dirty="0"/>
              <a:t>How can geometry skills be applied to cartography?</a:t>
            </a:r>
            <a:endParaRPr lang="en-150" sz="5600" i="1" dirty="0"/>
          </a:p>
          <a:p>
            <a:r>
              <a:rPr lang="en-GB" sz="5600" b="1" dirty="0"/>
              <a:t>3. How can _______ change ________? </a:t>
            </a:r>
            <a:endParaRPr lang="el-CY" sz="5600" dirty="0"/>
          </a:p>
          <a:p>
            <a:pPr marL="0" indent="0">
              <a:buNone/>
            </a:pPr>
            <a:r>
              <a:rPr lang="en-GB" sz="5600" i="1" dirty="0"/>
              <a:t>How can individuals change their communities? </a:t>
            </a:r>
            <a:endParaRPr lang="en-150" sz="5600" i="1" dirty="0"/>
          </a:p>
          <a:p>
            <a:r>
              <a:rPr lang="en-GB" sz="5600" b="1" dirty="0"/>
              <a:t>4. How would you design a new _______? </a:t>
            </a:r>
            <a:endParaRPr lang="el-CY" sz="5600" dirty="0"/>
          </a:p>
          <a:p>
            <a:pPr marL="0" indent="0">
              <a:buNone/>
            </a:pPr>
            <a:r>
              <a:rPr lang="en-GB" sz="5600" i="1" dirty="0"/>
              <a:t>How would you design a new school? </a:t>
            </a:r>
            <a:endParaRPr lang="en-150" sz="5600" i="1" dirty="0"/>
          </a:p>
          <a:p>
            <a:r>
              <a:rPr lang="en-GB" sz="5600" b="1" dirty="0"/>
              <a:t>5. How does _________ affect/impact __________? </a:t>
            </a:r>
            <a:endParaRPr lang="el-CY" sz="5600" dirty="0"/>
          </a:p>
          <a:p>
            <a:pPr marL="0" indent="0">
              <a:buNone/>
            </a:pPr>
            <a:r>
              <a:rPr lang="en-GB" sz="5600" i="1" dirty="0"/>
              <a:t>How does immigration affect communities around the world? </a:t>
            </a:r>
            <a:endParaRPr lang="en-150" sz="5600" i="1" dirty="0"/>
          </a:p>
          <a:p>
            <a:r>
              <a:rPr lang="en-GB" sz="5600" b="1" dirty="0"/>
              <a:t>6. What impact did/does __________ have on ________? </a:t>
            </a:r>
            <a:endParaRPr lang="el-CY" sz="5600" dirty="0"/>
          </a:p>
          <a:p>
            <a:pPr marL="0" indent="0">
              <a:buNone/>
            </a:pPr>
            <a:r>
              <a:rPr lang="en-GB" sz="5600" i="1" dirty="0"/>
              <a:t>What impact did humans have on the environment during the 20th century?</a:t>
            </a:r>
            <a:endParaRPr lang="en-150" sz="5600" i="1" dirty="0"/>
          </a:p>
          <a:p>
            <a:pPr marL="0" indent="0">
              <a:buNone/>
            </a:pPr>
            <a:r>
              <a:rPr lang="en-GB" sz="5600" b="1" dirty="0"/>
              <a:t> 7. What makes a good/effective _________? </a:t>
            </a:r>
            <a:endParaRPr lang="el-CY" sz="5600" dirty="0"/>
          </a:p>
          <a:p>
            <a:pPr marL="0" indent="0">
              <a:buNone/>
            </a:pPr>
            <a:r>
              <a:rPr lang="en-GB" sz="5600" i="1" dirty="0"/>
              <a:t>What makes an effective school? </a:t>
            </a:r>
            <a:endParaRPr lang="el-CY" sz="5600" dirty="0"/>
          </a:p>
          <a:p>
            <a:r>
              <a:rPr lang="en-GB" sz="5600" b="1" dirty="0"/>
              <a:t>8. How do/does __________ impact my community?</a:t>
            </a:r>
            <a:endParaRPr lang="el-CY" sz="5600" dirty="0"/>
          </a:p>
          <a:p>
            <a:pPr marL="0" indent="0">
              <a:buNone/>
            </a:pPr>
            <a:r>
              <a:rPr lang="en-GB" sz="5600" i="1" dirty="0"/>
              <a:t>How does racism impact my community? </a:t>
            </a:r>
            <a:endParaRPr lang="en-150" sz="5600" i="1" dirty="0"/>
          </a:p>
          <a:p>
            <a:r>
              <a:rPr lang="en-150" sz="5600" b="1" dirty="0"/>
              <a:t>9.</a:t>
            </a:r>
            <a:r>
              <a:rPr lang="en-GB" sz="5600" b="1" dirty="0"/>
              <a:t> What would __________ be without __________? </a:t>
            </a:r>
            <a:endParaRPr lang="el-CY" sz="5600" dirty="0"/>
          </a:p>
          <a:p>
            <a:pPr marL="0" indent="0">
              <a:buNone/>
            </a:pPr>
            <a:r>
              <a:rPr lang="en-GB" sz="5600" i="1" dirty="0"/>
              <a:t>What would our school be without classrooms? </a:t>
            </a:r>
            <a:endParaRPr lang="en-150" sz="5600" i="1" dirty="0"/>
          </a:p>
          <a:p>
            <a:r>
              <a:rPr lang="en-GB" sz="5600" b="1" dirty="0"/>
              <a:t>1</a:t>
            </a:r>
            <a:r>
              <a:rPr lang="en-150" sz="5600" b="1" dirty="0"/>
              <a:t>0</a:t>
            </a:r>
            <a:r>
              <a:rPr lang="en-GB" sz="5600" b="1" dirty="0"/>
              <a:t>. If you were in charge of ____________, what would you change? </a:t>
            </a:r>
            <a:endParaRPr lang="el-CY" sz="5600" dirty="0"/>
          </a:p>
          <a:p>
            <a:pPr marL="0" indent="0">
              <a:buNone/>
            </a:pPr>
            <a:r>
              <a:rPr lang="en-GB" sz="5600" i="1" dirty="0"/>
              <a:t>If you were in charge of our school, what would you change? </a:t>
            </a:r>
            <a:endParaRPr lang="el-CY" sz="5600" dirty="0"/>
          </a:p>
          <a:p>
            <a:pPr marL="0" indent="0">
              <a:buNone/>
            </a:pPr>
            <a:endParaRPr lang="el-CY" dirty="0"/>
          </a:p>
          <a:p>
            <a:pPr marL="0" indent="0">
              <a:buNone/>
            </a:pPr>
            <a:endParaRPr lang="el-CY" dirty="0"/>
          </a:p>
          <a:p>
            <a:pPr marL="0" indent="0">
              <a:buNone/>
            </a:pPr>
            <a:r>
              <a:rPr lang="en-GB" i="1" dirty="0"/>
              <a:t> </a:t>
            </a:r>
            <a:endParaRPr lang="el-CY" dirty="0"/>
          </a:p>
          <a:p>
            <a:pPr marL="0" indent="0">
              <a:buNone/>
            </a:pPr>
            <a:endParaRPr lang="el-CY" dirty="0"/>
          </a:p>
          <a:p>
            <a:pPr marL="0" indent="0">
              <a:buNone/>
            </a:pPr>
            <a:endParaRPr lang="el-CY" dirty="0"/>
          </a:p>
          <a:p>
            <a:pPr marL="0" indent="0">
              <a:buNone/>
            </a:pPr>
            <a:endParaRPr lang="el-CY" dirty="0"/>
          </a:p>
          <a:p>
            <a:pPr marL="0" indent="0">
              <a:buNone/>
            </a:pPr>
            <a:r>
              <a:rPr lang="en-GB" i="1" dirty="0"/>
              <a:t> </a:t>
            </a:r>
            <a:endParaRPr lang="el-CY" dirty="0"/>
          </a:p>
          <a:p>
            <a:pPr marL="0" indent="0">
              <a:buNone/>
            </a:pPr>
            <a:r>
              <a:rPr lang="en-GB" i="1" dirty="0"/>
              <a:t> </a:t>
            </a:r>
            <a:endParaRPr lang="el-CY" dirty="0"/>
          </a:p>
          <a:p>
            <a:endParaRPr lang="el-CY" dirty="0"/>
          </a:p>
        </p:txBody>
      </p:sp>
      <p:pic>
        <p:nvPicPr>
          <p:cNvPr id="1026" name="Picture 2" descr="Stock-Illustration „Question mark. Confusion“ | Adobe Stock">
            <a:extLst>
              <a:ext uri="{FF2B5EF4-FFF2-40B4-BE49-F238E27FC236}">
                <a16:creationId xmlns:a16="http://schemas.microsoft.com/office/drawing/2014/main" id="{F31063FF-7C6E-336F-DF48-DAAA62A1CD15}"/>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78179" y="1913599"/>
            <a:ext cx="3472261" cy="4319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19BAF3-7E20-4B9D-B544-BABAEEA1FA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cstate="hq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950648F4-ABCD-4DF0-8641-76CFB235472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hq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989BE678-777B-482A-A616-FEDC47B162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CY"/>
          </a:p>
        </p:txBody>
      </p:sp>
      <p:pic>
        <p:nvPicPr>
          <p:cNvPr id="16" name="Picture 15">
            <a:extLst>
              <a:ext uri="{FF2B5EF4-FFF2-40B4-BE49-F238E27FC236}">
                <a16:creationId xmlns:a16="http://schemas.microsoft.com/office/drawing/2014/main" id="{CF1EB4BD-9C7E-4AA3-9681-C7EB0DA6250B}"/>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cstate="hq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94AAE3AA-3759-4D28-B0EF-575F25A514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cstate="hq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28BE0C3-2102-4820-B88B-A448B1840D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pic>
        <p:nvPicPr>
          <p:cNvPr id="5" name="Content Placeholder 4" descr="A group of drawings on a board&#10;&#10;AI-generated content may be incorrect.">
            <a:extLst>
              <a:ext uri="{FF2B5EF4-FFF2-40B4-BE49-F238E27FC236}">
                <a16:creationId xmlns:a16="http://schemas.microsoft.com/office/drawing/2014/main" id="{7E9861C1-F9DA-740F-F32C-48BF754EE95E}"/>
              </a:ext>
            </a:extLst>
          </p:cNvPr>
          <p:cNvPicPr>
            <a:picLocks noGrp="1" noChangeAspect="1"/>
          </p:cNvPicPr>
          <p:nvPr>
            <p:ph idx="1"/>
          </p:nvPr>
        </p:nvPicPr>
        <p:blipFill>
          <a:blip r:embed="rId7" cstate="email">
            <a:extLst>
              <a:ext uri="{28A0092B-C50C-407E-A947-70E740481C1C}">
                <a14:useLocalDpi xmlns:a14="http://schemas.microsoft.com/office/drawing/2010/main" val="0"/>
              </a:ext>
            </a:extLst>
          </a:blip>
          <a:srcRect/>
          <a:stretch>
            <a:fillRect/>
          </a:stretch>
        </p:blipFill>
        <p:spPr>
          <a:xfrm>
            <a:off x="4634682" y="10"/>
            <a:ext cx="7557319" cy="6857990"/>
          </a:xfrm>
          <a:prstGeom prst="rect">
            <a:avLst/>
          </a:prstGeom>
        </p:spPr>
      </p:pic>
      <p:sp>
        <p:nvSpPr>
          <p:cNvPr id="22" name="Rectangle 21">
            <a:extLst>
              <a:ext uri="{FF2B5EF4-FFF2-40B4-BE49-F238E27FC236}">
                <a16:creationId xmlns:a16="http://schemas.microsoft.com/office/drawing/2014/main" id="{BFEFF673-A9DE-416D-A04E-1D50904542A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CY"/>
          </a:p>
        </p:txBody>
      </p:sp>
      <p:sp>
        <p:nvSpPr>
          <p:cNvPr id="6" name="Title 1">
            <a:extLst>
              <a:ext uri="{FF2B5EF4-FFF2-40B4-BE49-F238E27FC236}">
                <a16:creationId xmlns:a16="http://schemas.microsoft.com/office/drawing/2014/main" id="{81EAA375-B617-80C7-CA77-5B872280AAE1}"/>
              </a:ext>
            </a:extLst>
          </p:cNvPr>
          <p:cNvSpPr>
            <a:spLocks noGrp="1"/>
          </p:cNvSpPr>
          <p:nvPr>
            <p:ph type="title"/>
          </p:nvPr>
        </p:nvSpPr>
        <p:spPr>
          <a:xfrm>
            <a:off x="647701" y="1454964"/>
            <a:ext cx="3339281" cy="3308840"/>
          </a:xfrm>
        </p:spPr>
        <p:txBody>
          <a:bodyPr vert="horz" lIns="91440" tIns="45720" rIns="91440" bIns="45720" rtlCol="0" anchor="b">
            <a:normAutofit/>
          </a:bodyPr>
          <a:lstStyle/>
          <a:p>
            <a:r>
              <a:rPr lang="en-US" sz="5600" dirty="0"/>
              <a:t>Ice-breaking activity</a:t>
            </a:r>
          </a:p>
        </p:txBody>
      </p:sp>
    </p:spTree>
    <p:extLst>
      <p:ext uri="{BB962C8B-B14F-4D97-AF65-F5344CB8AC3E}">
        <p14:creationId xmlns:p14="http://schemas.microsoft.com/office/powerpoint/2010/main" val="33775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69000"/>
                <a:hueMod val="108000"/>
                <a:satMod val="164000"/>
                <a:lumMod val="74000"/>
              </a:schemeClr>
              <a:schemeClr val="bg2">
                <a:tint val="96000"/>
                <a:hueMod val="88000"/>
                <a:satMod val="140000"/>
                <a:lumMod val="132000"/>
              </a:schemeClr>
            </a:duotone>
            <a:extLst>
              <a:ext uri="{28A0092B-C50C-407E-A947-70E740481C1C}">
                <a14:useLocalDpi xmlns:a14="http://schemas.microsoft.com/office/drawing/2010/main" val="0"/>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0F59-8691-4428-E907-32473B764CD8}"/>
              </a:ext>
            </a:extLst>
          </p:cNvPr>
          <p:cNvSpPr>
            <a:spLocks noGrp="1"/>
          </p:cNvSpPr>
          <p:nvPr>
            <p:ph type="title"/>
          </p:nvPr>
        </p:nvSpPr>
        <p:spPr>
          <a:xfrm>
            <a:off x="648930" y="629266"/>
            <a:ext cx="9252154" cy="1223983"/>
          </a:xfrm>
        </p:spPr>
        <p:txBody>
          <a:bodyPr>
            <a:normAutofit/>
          </a:bodyPr>
          <a:lstStyle/>
          <a:p>
            <a:r>
              <a:rPr lang="en-US" dirty="0"/>
              <a:t>What is social development?</a:t>
            </a:r>
            <a:endParaRPr lang="el-CY"/>
          </a:p>
        </p:txBody>
      </p:sp>
      <p:pic>
        <p:nvPicPr>
          <p:cNvPr id="1026" name="Picture 2" descr="Social Development: The Definition, Characteristics, Role And Impact  Explained">
            <a:extLst>
              <a:ext uri="{FF2B5EF4-FFF2-40B4-BE49-F238E27FC236}">
                <a16:creationId xmlns:a16="http://schemas.microsoft.com/office/drawing/2014/main" id="{37382A0D-FFAD-0128-791E-7406EF583043}"/>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423555" y="2235200"/>
            <a:ext cx="5931676" cy="355600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604C9E6-6512-D897-F271-7F39FA9D8E2B}"/>
              </a:ext>
            </a:extLst>
          </p:cNvPr>
          <p:cNvSpPr>
            <a:spLocks noGrp="1"/>
          </p:cNvSpPr>
          <p:nvPr>
            <p:ph idx="1"/>
          </p:nvPr>
        </p:nvSpPr>
        <p:spPr>
          <a:xfrm>
            <a:off x="6575729" y="1493520"/>
            <a:ext cx="5067631" cy="4998720"/>
          </a:xfrm>
        </p:spPr>
        <p:txBody>
          <a:bodyPr>
            <a:normAutofit/>
          </a:bodyPr>
          <a:lstStyle/>
          <a:p>
            <a:pPr marL="457200" indent="-457200">
              <a:buAutoNum type="arabicPeriod"/>
            </a:pPr>
            <a:r>
              <a:rPr lang="en-US" sz="2400" dirty="0"/>
              <a:t>Economic development</a:t>
            </a:r>
          </a:p>
          <a:p>
            <a:pPr marL="457200" indent="-457200">
              <a:buAutoNum type="arabicPeriod"/>
            </a:pPr>
            <a:r>
              <a:rPr lang="en-US" sz="2400" dirty="0"/>
              <a:t>Education</a:t>
            </a:r>
          </a:p>
          <a:p>
            <a:pPr marL="457200" indent="-457200">
              <a:buAutoNum type="arabicPeriod"/>
            </a:pPr>
            <a:r>
              <a:rPr lang="en-US" sz="2400" dirty="0"/>
              <a:t>Health and well-being</a:t>
            </a:r>
          </a:p>
          <a:p>
            <a:pPr marL="457200" indent="-457200">
              <a:buAutoNum type="arabicPeriod"/>
            </a:pPr>
            <a:r>
              <a:rPr lang="en-US" sz="2400" dirty="0"/>
              <a:t>Social Inclusion and Equity</a:t>
            </a:r>
          </a:p>
          <a:p>
            <a:pPr marL="457200" indent="-457200">
              <a:buAutoNum type="arabicPeriod"/>
            </a:pPr>
            <a:r>
              <a:rPr lang="en-US" sz="2400" dirty="0"/>
              <a:t>Community development</a:t>
            </a:r>
          </a:p>
          <a:p>
            <a:pPr marL="457200" indent="-457200">
              <a:buAutoNum type="arabicPeriod"/>
            </a:pPr>
            <a:r>
              <a:rPr lang="en-US" sz="2400" dirty="0"/>
              <a:t>Sustainable development</a:t>
            </a:r>
          </a:p>
          <a:p>
            <a:pPr marL="457200" indent="-457200">
              <a:buAutoNum type="arabicPeriod"/>
            </a:pPr>
            <a:r>
              <a:rPr lang="en-US" sz="2400" dirty="0"/>
              <a:t>Democratic governance and Human rights</a:t>
            </a:r>
          </a:p>
          <a:p>
            <a:pPr marL="457200" indent="-457200">
              <a:buAutoNum type="arabicPeriod"/>
            </a:pPr>
            <a:r>
              <a:rPr lang="en-US" sz="2400" dirty="0"/>
              <a:t>Social cohesion</a:t>
            </a:r>
          </a:p>
          <a:p>
            <a:pPr marL="457200" indent="-457200">
              <a:buAutoNum type="arabicPeriod"/>
            </a:pPr>
            <a:r>
              <a:rPr lang="en-US" sz="2400" dirty="0"/>
              <a:t>Social Resilience</a:t>
            </a:r>
          </a:p>
          <a:p>
            <a:pPr marL="457200" indent="-457200">
              <a:buAutoNum type="arabicPeriod"/>
            </a:pPr>
            <a:endParaRPr lang="en-US" dirty="0"/>
          </a:p>
          <a:p>
            <a:pPr marL="457200" indent="-457200">
              <a:buAutoNum type="arabicPeriod"/>
            </a:pPr>
            <a:endParaRPr lang="el-CY" dirty="0"/>
          </a:p>
        </p:txBody>
      </p:sp>
    </p:spTree>
    <p:extLst>
      <p:ext uri="{BB962C8B-B14F-4D97-AF65-F5344CB8AC3E}">
        <p14:creationId xmlns:p14="http://schemas.microsoft.com/office/powerpoint/2010/main" val="298179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0F83-7068-8D33-8096-4D2D0582DF23}"/>
              </a:ext>
            </a:extLst>
          </p:cNvPr>
          <p:cNvSpPr>
            <a:spLocks noGrp="1"/>
          </p:cNvSpPr>
          <p:nvPr>
            <p:ph type="title"/>
          </p:nvPr>
        </p:nvSpPr>
        <p:spPr>
          <a:xfrm>
            <a:off x="1306511" y="320638"/>
            <a:ext cx="9404723" cy="1400530"/>
          </a:xfrm>
        </p:spPr>
        <p:txBody>
          <a:bodyPr/>
          <a:lstStyle/>
          <a:p>
            <a:pPr algn="ctr"/>
            <a:r>
              <a:rPr lang="en-US" dirty="0"/>
              <a:t>Social development refers to…</a:t>
            </a:r>
            <a:endParaRPr lang="el-CY" dirty="0"/>
          </a:p>
        </p:txBody>
      </p:sp>
      <p:pic>
        <p:nvPicPr>
          <p:cNvPr id="5" name="Content Placeholder 4" descr="A screen with a picture of a group of people&#10;&#10;AI-generated content may be incorrect.">
            <a:extLst>
              <a:ext uri="{FF2B5EF4-FFF2-40B4-BE49-F238E27FC236}">
                <a16:creationId xmlns:a16="http://schemas.microsoft.com/office/drawing/2014/main" id="{45FDC661-7AAE-55C4-37A6-94ADE3BA0FA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81200" y="1491344"/>
            <a:ext cx="8229600" cy="5266944"/>
          </a:xfrm>
        </p:spPr>
      </p:pic>
    </p:spTree>
    <p:extLst>
      <p:ext uri="{BB962C8B-B14F-4D97-AF65-F5344CB8AC3E}">
        <p14:creationId xmlns:p14="http://schemas.microsoft.com/office/powerpoint/2010/main" val="4081417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3803-2178-797C-4D1F-FF7DDA7DDA28}"/>
              </a:ext>
            </a:extLst>
          </p:cNvPr>
          <p:cNvSpPr>
            <a:spLocks noGrp="1"/>
          </p:cNvSpPr>
          <p:nvPr>
            <p:ph type="title"/>
          </p:nvPr>
        </p:nvSpPr>
        <p:spPr>
          <a:xfrm>
            <a:off x="0" y="275458"/>
            <a:ext cx="10892396" cy="1400530"/>
          </a:xfrm>
        </p:spPr>
        <p:txBody>
          <a:bodyPr/>
          <a:lstStyle/>
          <a:p>
            <a:pPr algn="ctr"/>
            <a:r>
              <a:rPr lang="en-US" dirty="0"/>
              <a:t>Social development goes beyond to...</a:t>
            </a:r>
            <a:endParaRPr lang="el-CY" dirty="0"/>
          </a:p>
        </p:txBody>
      </p:sp>
      <p:pic>
        <p:nvPicPr>
          <p:cNvPr id="5" name="Content Placeholder 4" descr="A screen with a picture of people and text&#10;&#10;AI-generated content may be incorrect.">
            <a:extLst>
              <a:ext uri="{FF2B5EF4-FFF2-40B4-BE49-F238E27FC236}">
                <a16:creationId xmlns:a16="http://schemas.microsoft.com/office/drawing/2014/main" id="{A6A437C2-FC8B-0473-BE85-93497618EE6C}"/>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426909" y="1420798"/>
            <a:ext cx="8110308" cy="5281839"/>
          </a:xfrm>
        </p:spPr>
      </p:pic>
    </p:spTree>
    <p:extLst>
      <p:ext uri="{BB962C8B-B14F-4D97-AF65-F5344CB8AC3E}">
        <p14:creationId xmlns:p14="http://schemas.microsoft.com/office/powerpoint/2010/main" val="321064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2185D-5465-BC93-6D86-E4A36C1FC08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637684" y="264160"/>
            <a:ext cx="11076770" cy="6156960"/>
          </a:xfrm>
          <a:prstGeom prst="rect">
            <a:avLst/>
          </a:prstGeom>
        </p:spPr>
      </p:pic>
    </p:spTree>
    <p:extLst>
      <p:ext uri="{BB962C8B-B14F-4D97-AF65-F5344CB8AC3E}">
        <p14:creationId xmlns:p14="http://schemas.microsoft.com/office/powerpoint/2010/main" val="159757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7679-563A-C550-A4FF-614F3E85A0D9}"/>
              </a:ext>
            </a:extLst>
          </p:cNvPr>
          <p:cNvSpPr>
            <a:spLocks noGrp="1"/>
          </p:cNvSpPr>
          <p:nvPr>
            <p:ph type="title"/>
          </p:nvPr>
        </p:nvSpPr>
        <p:spPr>
          <a:xfrm>
            <a:off x="1154111" y="152400"/>
            <a:ext cx="9404723" cy="1400530"/>
          </a:xfrm>
        </p:spPr>
        <p:txBody>
          <a:bodyPr/>
          <a:lstStyle/>
          <a:p>
            <a:pPr algn="ctr"/>
            <a:r>
              <a:rPr lang="en-US" dirty="0"/>
              <a:t>Sustainable Development Goals (SDG’s) Development</a:t>
            </a:r>
            <a:endParaRPr lang="el-CY" dirty="0"/>
          </a:p>
        </p:txBody>
      </p:sp>
      <p:pic>
        <p:nvPicPr>
          <p:cNvPr id="5" name="Picture 4">
            <a:extLst>
              <a:ext uri="{FF2B5EF4-FFF2-40B4-BE49-F238E27FC236}">
                <a16:creationId xmlns:a16="http://schemas.microsoft.com/office/drawing/2014/main" id="{93BCBC57-6A3A-DBD7-30D0-1119E38AEB8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1889738" y="1705330"/>
            <a:ext cx="8412523" cy="4898670"/>
          </a:xfrm>
          <a:prstGeom prst="rect">
            <a:avLst/>
          </a:prstGeom>
        </p:spPr>
      </p:pic>
    </p:spTree>
    <p:extLst>
      <p:ext uri="{BB962C8B-B14F-4D97-AF65-F5344CB8AC3E}">
        <p14:creationId xmlns:p14="http://schemas.microsoft.com/office/powerpoint/2010/main" val="68367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2B8F-28F1-45A1-103D-39D677C3E00D}"/>
              </a:ext>
            </a:extLst>
          </p:cNvPr>
          <p:cNvSpPr>
            <a:spLocks noGrp="1"/>
          </p:cNvSpPr>
          <p:nvPr>
            <p:ph type="title"/>
          </p:nvPr>
        </p:nvSpPr>
        <p:spPr>
          <a:xfrm>
            <a:off x="1204911" y="330798"/>
            <a:ext cx="9404723" cy="1400530"/>
          </a:xfrm>
        </p:spPr>
        <p:txBody>
          <a:bodyPr/>
          <a:lstStyle/>
          <a:p>
            <a:pPr algn="ctr"/>
            <a:r>
              <a:rPr lang="en-US" b="1" dirty="0"/>
              <a:t>17 SDG’s GOALS</a:t>
            </a:r>
            <a:endParaRPr lang="el-CY" b="1" dirty="0"/>
          </a:p>
        </p:txBody>
      </p:sp>
      <p:pic>
        <p:nvPicPr>
          <p:cNvPr id="5" name="Picture 4">
            <a:extLst>
              <a:ext uri="{FF2B5EF4-FFF2-40B4-BE49-F238E27FC236}">
                <a16:creationId xmlns:a16="http://schemas.microsoft.com/office/drawing/2014/main" id="{42C54C00-AA7E-E6A1-E144-FBAF5C7CC4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66800" y="1298892"/>
            <a:ext cx="10048240" cy="5338128"/>
          </a:xfrm>
          <a:prstGeom prst="rect">
            <a:avLst/>
          </a:prstGeom>
        </p:spPr>
      </p:pic>
    </p:spTree>
    <p:extLst>
      <p:ext uri="{BB962C8B-B14F-4D97-AF65-F5344CB8AC3E}">
        <p14:creationId xmlns:p14="http://schemas.microsoft.com/office/powerpoint/2010/main" val="19498935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TM02836342[[fn=Ion]]</Template>
  <TotalTime>161</TotalTime>
  <Words>441</Words>
  <Application>Microsoft Office PowerPoint</Application>
  <PresentationFormat>Widescreen</PresentationFormat>
  <Paragraphs>86</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Bitter</vt:lpstr>
      <vt:lpstr>Bitter Thin</vt:lpstr>
      <vt:lpstr>Century Gothic</vt:lpstr>
      <vt:lpstr>Inter</vt:lpstr>
      <vt:lpstr>Wingdings 3</vt:lpstr>
      <vt:lpstr>Ion</vt:lpstr>
      <vt:lpstr>PowerPoint Presentation</vt:lpstr>
      <vt:lpstr>Ice-breaking activity</vt:lpstr>
      <vt:lpstr>Ice-breaking activity</vt:lpstr>
      <vt:lpstr>What is social development?</vt:lpstr>
      <vt:lpstr>Social development refers to…</vt:lpstr>
      <vt:lpstr>Social development goes beyond to...</vt:lpstr>
      <vt:lpstr>PowerPoint Presentation</vt:lpstr>
      <vt:lpstr>Sustainable Development Goals (SDG’s) Development</vt:lpstr>
      <vt:lpstr>17 SDG’s GOALS</vt:lpstr>
      <vt:lpstr>European Commission Priorities</vt:lpstr>
      <vt:lpstr>Humboldt Forum: Exhibition “On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Futurium Museum  Here in the Futurium, everything revolves around the question: how do we want to live? In the exhibition, you can discover many possible futures; in the Forum, you can participate in open discussions; and, in the Futurium Lab, you can try out your own ideas.</vt:lpstr>
      <vt:lpstr>Driving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Michaelidou</dc:creator>
  <cp:lastModifiedBy>Αυγούστα Καλογήρου</cp:lastModifiedBy>
  <cp:revision>18</cp:revision>
  <dcterms:created xsi:type="dcterms:W3CDTF">2025-12-02T14:27:25Z</dcterms:created>
  <dcterms:modified xsi:type="dcterms:W3CDTF">2026-06-12T07:23:19Z</dcterms:modified>
</cp:coreProperties>
</file>