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122D1-4CFB-45CA-8DFD-C322651D37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8517B8-118A-4AF5-A4BD-1C98509DDFBA}">
      <dgm:prSet custT="1"/>
      <dgm:spPr/>
      <dgm:t>
        <a:bodyPr/>
        <a:lstStyle/>
        <a:p>
          <a:r>
            <a:rPr lang="el-GR" sz="1800" dirty="0"/>
            <a:t>1.Το ερώτημα/πρόκληση</a:t>
          </a:r>
          <a:endParaRPr lang="en-US" sz="1800" dirty="0"/>
        </a:p>
      </dgm:t>
    </dgm:pt>
    <dgm:pt modelId="{F3CA7A70-FD5A-4250-BDAA-D49E6E8BCA83}" type="parTrans" cxnId="{CFA3C0E6-8215-4411-982F-E9F80458F91B}">
      <dgm:prSet/>
      <dgm:spPr/>
      <dgm:t>
        <a:bodyPr/>
        <a:lstStyle/>
        <a:p>
          <a:endParaRPr lang="en-US"/>
        </a:p>
      </dgm:t>
    </dgm:pt>
    <dgm:pt modelId="{3F6BCBF3-3B96-4184-ACAD-1DE182DC6D48}" type="sibTrans" cxnId="{CFA3C0E6-8215-4411-982F-E9F80458F91B}">
      <dgm:prSet/>
      <dgm:spPr/>
      <dgm:t>
        <a:bodyPr/>
        <a:lstStyle/>
        <a:p>
          <a:endParaRPr lang="en-US"/>
        </a:p>
      </dgm:t>
    </dgm:pt>
    <dgm:pt modelId="{0E30BF06-EA03-4B26-B07F-FDC416EE8CE8}">
      <dgm:prSet custT="1"/>
      <dgm:spPr/>
      <dgm:t>
        <a:bodyPr/>
        <a:lstStyle/>
        <a:p>
          <a:r>
            <a:rPr lang="el-GR" sz="1800" dirty="0"/>
            <a:t>2. Οι μαθητές αναζητούν πηγές και πληροφορίες</a:t>
          </a:r>
          <a:endParaRPr lang="en-US" sz="1800" dirty="0"/>
        </a:p>
      </dgm:t>
    </dgm:pt>
    <dgm:pt modelId="{33B84051-D87A-45E5-BD71-4A82E7173A6C}" type="parTrans" cxnId="{B74FE697-F506-4003-A390-EDB973554E9B}">
      <dgm:prSet/>
      <dgm:spPr/>
      <dgm:t>
        <a:bodyPr/>
        <a:lstStyle/>
        <a:p>
          <a:endParaRPr lang="en-US"/>
        </a:p>
      </dgm:t>
    </dgm:pt>
    <dgm:pt modelId="{B91CDB05-EE7E-4167-89B1-EA2E3AB393DD}" type="sibTrans" cxnId="{B74FE697-F506-4003-A390-EDB973554E9B}">
      <dgm:prSet/>
      <dgm:spPr/>
      <dgm:t>
        <a:bodyPr/>
        <a:lstStyle/>
        <a:p>
          <a:endParaRPr lang="en-US"/>
        </a:p>
      </dgm:t>
    </dgm:pt>
    <dgm:pt modelId="{FD0E635D-C18B-4390-A4AF-21E46A77766C}">
      <dgm:prSet custT="1"/>
      <dgm:spPr/>
      <dgm:t>
        <a:bodyPr/>
        <a:lstStyle/>
        <a:p>
          <a:r>
            <a:rPr lang="el-GR" sz="1800" dirty="0"/>
            <a:t>3. Το έργο/</a:t>
          </a:r>
          <a:r>
            <a:rPr lang="en-US" sz="1800" dirty="0"/>
            <a:t>project </a:t>
          </a:r>
          <a:r>
            <a:rPr lang="el-GR" sz="1800" dirty="0"/>
            <a:t>συνδέεται με τον πραγματικό κόσμο, με ενδιαφέροντα και προβλήματα που αφορούν τους μαθητές</a:t>
          </a:r>
          <a:endParaRPr lang="en-US" sz="1800" dirty="0"/>
        </a:p>
      </dgm:t>
    </dgm:pt>
    <dgm:pt modelId="{28E53124-E292-4E54-852F-6DF04A013BE0}" type="parTrans" cxnId="{C477584B-D7CD-4630-848F-14D68191A4C5}">
      <dgm:prSet/>
      <dgm:spPr/>
      <dgm:t>
        <a:bodyPr/>
        <a:lstStyle/>
        <a:p>
          <a:endParaRPr lang="en-US"/>
        </a:p>
      </dgm:t>
    </dgm:pt>
    <dgm:pt modelId="{75AAC8E8-D5B5-449B-B095-65D1FF258AFB}" type="sibTrans" cxnId="{C477584B-D7CD-4630-848F-14D68191A4C5}">
      <dgm:prSet/>
      <dgm:spPr/>
      <dgm:t>
        <a:bodyPr/>
        <a:lstStyle/>
        <a:p>
          <a:endParaRPr lang="en-US"/>
        </a:p>
      </dgm:t>
    </dgm:pt>
    <dgm:pt modelId="{9BD87D5B-5133-45E0-A109-5E5473BC94B3}">
      <dgm:prSet custT="1"/>
      <dgm:spPr/>
      <dgm:t>
        <a:bodyPr/>
        <a:lstStyle/>
        <a:p>
          <a:r>
            <a:rPr lang="el-GR" sz="1800" dirty="0"/>
            <a:t>4. Οι μαθητές αποφασίζουν τον τρόπο εργασίας τους</a:t>
          </a:r>
          <a:endParaRPr lang="en-US" sz="1800" dirty="0"/>
        </a:p>
      </dgm:t>
    </dgm:pt>
    <dgm:pt modelId="{C9E50458-3187-48EE-B013-9CD02828E9AC}" type="parTrans" cxnId="{CCB4DBC7-B2B7-4142-8DFB-34F2A243B5B0}">
      <dgm:prSet/>
      <dgm:spPr/>
      <dgm:t>
        <a:bodyPr/>
        <a:lstStyle/>
        <a:p>
          <a:endParaRPr lang="en-US"/>
        </a:p>
      </dgm:t>
    </dgm:pt>
    <dgm:pt modelId="{20C9E926-C036-47DC-9138-0ED631ACC274}" type="sibTrans" cxnId="{CCB4DBC7-B2B7-4142-8DFB-34F2A243B5B0}">
      <dgm:prSet/>
      <dgm:spPr/>
      <dgm:t>
        <a:bodyPr/>
        <a:lstStyle/>
        <a:p>
          <a:endParaRPr lang="en-US"/>
        </a:p>
      </dgm:t>
    </dgm:pt>
    <dgm:pt modelId="{7D399735-6B92-40F2-800D-EC2DEB5E0BD7}">
      <dgm:prSet custT="1"/>
      <dgm:spPr/>
      <dgm:t>
        <a:bodyPr/>
        <a:lstStyle/>
        <a:p>
          <a:r>
            <a:rPr lang="el-GR" sz="1800" b="0" dirty="0"/>
            <a:t>5. Ανασκόπηση: </a:t>
          </a:r>
          <a:r>
            <a:rPr lang="el-GR" sz="1800" dirty="0"/>
            <a:t>οι μαθητές ανασκοπούν το αποτέλεσμα και την ποιότητα της εργασίας , τις δυσκολίες και εύρεση τρόπων αντιμετώπισης τους</a:t>
          </a:r>
          <a:endParaRPr lang="en-US" sz="1800" dirty="0"/>
        </a:p>
      </dgm:t>
    </dgm:pt>
    <dgm:pt modelId="{88C738A0-3D8D-4A81-96FC-086E00C7BFF2}" type="parTrans" cxnId="{D6662FA2-206A-4FEC-B75D-160A9DB666CA}">
      <dgm:prSet/>
      <dgm:spPr/>
      <dgm:t>
        <a:bodyPr/>
        <a:lstStyle/>
        <a:p>
          <a:endParaRPr lang="en-US"/>
        </a:p>
      </dgm:t>
    </dgm:pt>
    <dgm:pt modelId="{60A3964E-33D1-4F15-A8B6-92E42CB22FB4}" type="sibTrans" cxnId="{D6662FA2-206A-4FEC-B75D-160A9DB666CA}">
      <dgm:prSet/>
      <dgm:spPr/>
      <dgm:t>
        <a:bodyPr/>
        <a:lstStyle/>
        <a:p>
          <a:endParaRPr lang="en-US"/>
        </a:p>
      </dgm:t>
    </dgm:pt>
    <dgm:pt modelId="{2ED1707C-BF7E-4811-9A33-C0BFA66A96DF}">
      <dgm:prSet custT="1"/>
      <dgm:spPr/>
      <dgm:t>
        <a:bodyPr/>
        <a:lstStyle/>
        <a:p>
          <a:r>
            <a:rPr lang="el-GR" sz="1800" b="0" dirty="0"/>
            <a:t>6. Αξιολόγηση και αναθεώρηση: </a:t>
          </a:r>
          <a:r>
            <a:rPr lang="el-GR" sz="1800" dirty="0"/>
            <a:t>Οι μαθητές δίνουν, λαμβάνουν και εφαρμόζουν σχόλια με σκοπό τη βελτίωση της διαδικασίας και των αποτελεσμάτων τους.</a:t>
          </a:r>
          <a:endParaRPr lang="en-US" sz="1800" dirty="0"/>
        </a:p>
      </dgm:t>
    </dgm:pt>
    <dgm:pt modelId="{1C7C00BA-23C6-4B34-B5FB-F0DCFD086EA6}" type="parTrans" cxnId="{AAFAFB18-A897-4BA0-AC08-2A77881F7CEB}">
      <dgm:prSet/>
      <dgm:spPr/>
      <dgm:t>
        <a:bodyPr/>
        <a:lstStyle/>
        <a:p>
          <a:endParaRPr lang="en-US"/>
        </a:p>
      </dgm:t>
    </dgm:pt>
    <dgm:pt modelId="{F851385F-7FA9-42F6-AE90-12007D88CD20}" type="sibTrans" cxnId="{AAFAFB18-A897-4BA0-AC08-2A77881F7CEB}">
      <dgm:prSet/>
      <dgm:spPr/>
      <dgm:t>
        <a:bodyPr/>
        <a:lstStyle/>
        <a:p>
          <a:endParaRPr lang="en-US"/>
        </a:p>
      </dgm:t>
    </dgm:pt>
    <dgm:pt modelId="{02028314-ACFE-49FC-A9A7-085CA3904315}">
      <dgm:prSet custT="1"/>
      <dgm:spPr/>
      <dgm:t>
        <a:bodyPr/>
        <a:lstStyle/>
        <a:p>
          <a:r>
            <a:rPr lang="el-GR" sz="2300" dirty="0"/>
            <a:t>7. </a:t>
          </a:r>
          <a:r>
            <a:rPr lang="el-GR" sz="1800" dirty="0"/>
            <a:t>Οι μαθητές παρουσιάζουν τις εργασίες τους</a:t>
          </a:r>
          <a:endParaRPr lang="en-US" sz="1800" dirty="0"/>
        </a:p>
      </dgm:t>
    </dgm:pt>
    <dgm:pt modelId="{66EF25A3-1F50-4E98-A813-9230607A2A9F}" type="parTrans" cxnId="{DE895B1B-32C8-4898-A70D-C6540B745C69}">
      <dgm:prSet/>
      <dgm:spPr/>
      <dgm:t>
        <a:bodyPr/>
        <a:lstStyle/>
        <a:p>
          <a:endParaRPr lang="en-US"/>
        </a:p>
      </dgm:t>
    </dgm:pt>
    <dgm:pt modelId="{8DC6CA71-237D-4D6F-A74B-144673A1376D}" type="sibTrans" cxnId="{DE895B1B-32C8-4898-A70D-C6540B745C69}">
      <dgm:prSet/>
      <dgm:spPr/>
      <dgm:t>
        <a:bodyPr/>
        <a:lstStyle/>
        <a:p>
          <a:endParaRPr lang="en-US"/>
        </a:p>
      </dgm:t>
    </dgm:pt>
    <dgm:pt modelId="{E4AD7D32-F915-44CD-81CF-9F3C20526452}" type="pres">
      <dgm:prSet presAssocID="{21A122D1-4CFB-45CA-8DFD-C322651D372E}" presName="vert0" presStyleCnt="0">
        <dgm:presLayoutVars>
          <dgm:dir/>
          <dgm:animOne val="branch"/>
          <dgm:animLvl val="lvl"/>
        </dgm:presLayoutVars>
      </dgm:prSet>
      <dgm:spPr/>
    </dgm:pt>
    <dgm:pt modelId="{DCC68A89-4B94-4B63-95AA-C1AA44575F37}" type="pres">
      <dgm:prSet presAssocID="{A58517B8-118A-4AF5-A4BD-1C98509DDFBA}" presName="thickLine" presStyleLbl="alignNode1" presStyleIdx="0" presStyleCnt="7"/>
      <dgm:spPr/>
    </dgm:pt>
    <dgm:pt modelId="{A65BD524-54BC-4B49-AE5C-97D2EF67D3B0}" type="pres">
      <dgm:prSet presAssocID="{A58517B8-118A-4AF5-A4BD-1C98509DDFBA}" presName="horz1" presStyleCnt="0"/>
      <dgm:spPr/>
    </dgm:pt>
    <dgm:pt modelId="{EE8099E9-2F17-4488-91F6-6B170781A624}" type="pres">
      <dgm:prSet presAssocID="{A58517B8-118A-4AF5-A4BD-1C98509DDFBA}" presName="tx1" presStyleLbl="revTx" presStyleIdx="0" presStyleCnt="7"/>
      <dgm:spPr/>
    </dgm:pt>
    <dgm:pt modelId="{C8E52BA7-D503-4410-B233-F848F67EBC00}" type="pres">
      <dgm:prSet presAssocID="{A58517B8-118A-4AF5-A4BD-1C98509DDFBA}" presName="vert1" presStyleCnt="0"/>
      <dgm:spPr/>
    </dgm:pt>
    <dgm:pt modelId="{99BD8F9C-7EC6-473C-AFFC-C3522198D453}" type="pres">
      <dgm:prSet presAssocID="{0E30BF06-EA03-4B26-B07F-FDC416EE8CE8}" presName="thickLine" presStyleLbl="alignNode1" presStyleIdx="1" presStyleCnt="7"/>
      <dgm:spPr/>
    </dgm:pt>
    <dgm:pt modelId="{05205E4A-C7B4-4E57-88EE-EBC669DCF6A9}" type="pres">
      <dgm:prSet presAssocID="{0E30BF06-EA03-4B26-B07F-FDC416EE8CE8}" presName="horz1" presStyleCnt="0"/>
      <dgm:spPr/>
    </dgm:pt>
    <dgm:pt modelId="{4BD28D98-C6BC-4796-976C-451D1C4106C0}" type="pres">
      <dgm:prSet presAssocID="{0E30BF06-EA03-4B26-B07F-FDC416EE8CE8}" presName="tx1" presStyleLbl="revTx" presStyleIdx="1" presStyleCnt="7"/>
      <dgm:spPr/>
    </dgm:pt>
    <dgm:pt modelId="{114D3F4C-AF6F-49F5-8D7E-43CA99AD8780}" type="pres">
      <dgm:prSet presAssocID="{0E30BF06-EA03-4B26-B07F-FDC416EE8CE8}" presName="vert1" presStyleCnt="0"/>
      <dgm:spPr/>
    </dgm:pt>
    <dgm:pt modelId="{61B9F9F4-A149-4BD8-A8B5-34217F73394D}" type="pres">
      <dgm:prSet presAssocID="{FD0E635D-C18B-4390-A4AF-21E46A77766C}" presName="thickLine" presStyleLbl="alignNode1" presStyleIdx="2" presStyleCnt="7"/>
      <dgm:spPr/>
    </dgm:pt>
    <dgm:pt modelId="{F1E3EA7D-CAD4-4E95-B5B8-E8A76001F72F}" type="pres">
      <dgm:prSet presAssocID="{FD0E635D-C18B-4390-A4AF-21E46A77766C}" presName="horz1" presStyleCnt="0"/>
      <dgm:spPr/>
    </dgm:pt>
    <dgm:pt modelId="{3F9A91A9-656C-45C4-9500-7ECE16C04129}" type="pres">
      <dgm:prSet presAssocID="{FD0E635D-C18B-4390-A4AF-21E46A77766C}" presName="tx1" presStyleLbl="revTx" presStyleIdx="2" presStyleCnt="7"/>
      <dgm:spPr/>
    </dgm:pt>
    <dgm:pt modelId="{0B86C9CD-67DF-457B-8256-FA1E12196995}" type="pres">
      <dgm:prSet presAssocID="{FD0E635D-C18B-4390-A4AF-21E46A77766C}" presName="vert1" presStyleCnt="0"/>
      <dgm:spPr/>
    </dgm:pt>
    <dgm:pt modelId="{20A6D3E4-6302-494A-80A7-3E506A1015E6}" type="pres">
      <dgm:prSet presAssocID="{9BD87D5B-5133-45E0-A109-5E5473BC94B3}" presName="thickLine" presStyleLbl="alignNode1" presStyleIdx="3" presStyleCnt="7"/>
      <dgm:spPr/>
    </dgm:pt>
    <dgm:pt modelId="{365934B6-A957-4BBB-B24F-B71DE7807254}" type="pres">
      <dgm:prSet presAssocID="{9BD87D5B-5133-45E0-A109-5E5473BC94B3}" presName="horz1" presStyleCnt="0"/>
      <dgm:spPr/>
    </dgm:pt>
    <dgm:pt modelId="{DA8D8468-B458-45BC-900C-34BE413D3DDC}" type="pres">
      <dgm:prSet presAssocID="{9BD87D5B-5133-45E0-A109-5E5473BC94B3}" presName="tx1" presStyleLbl="revTx" presStyleIdx="3" presStyleCnt="7"/>
      <dgm:spPr/>
    </dgm:pt>
    <dgm:pt modelId="{B4DB55D2-E120-402A-8960-EE1B944F6BD4}" type="pres">
      <dgm:prSet presAssocID="{9BD87D5B-5133-45E0-A109-5E5473BC94B3}" presName="vert1" presStyleCnt="0"/>
      <dgm:spPr/>
    </dgm:pt>
    <dgm:pt modelId="{2E15C040-7C03-4FFF-8693-6C3CAF2EC30C}" type="pres">
      <dgm:prSet presAssocID="{7D399735-6B92-40F2-800D-EC2DEB5E0BD7}" presName="thickLine" presStyleLbl="alignNode1" presStyleIdx="4" presStyleCnt="7"/>
      <dgm:spPr/>
    </dgm:pt>
    <dgm:pt modelId="{14219053-9022-4EA4-9EC1-171804E3C3EC}" type="pres">
      <dgm:prSet presAssocID="{7D399735-6B92-40F2-800D-EC2DEB5E0BD7}" presName="horz1" presStyleCnt="0"/>
      <dgm:spPr/>
    </dgm:pt>
    <dgm:pt modelId="{0AAE1E86-F71F-4785-ADDF-EB6E527235E8}" type="pres">
      <dgm:prSet presAssocID="{7D399735-6B92-40F2-800D-EC2DEB5E0BD7}" presName="tx1" presStyleLbl="revTx" presStyleIdx="4" presStyleCnt="7"/>
      <dgm:spPr/>
    </dgm:pt>
    <dgm:pt modelId="{75778CBA-9D0E-4D49-B164-4BB1C6A6A4BF}" type="pres">
      <dgm:prSet presAssocID="{7D399735-6B92-40F2-800D-EC2DEB5E0BD7}" presName="vert1" presStyleCnt="0"/>
      <dgm:spPr/>
    </dgm:pt>
    <dgm:pt modelId="{61E2818C-A339-409B-A606-F649E0EEB5FC}" type="pres">
      <dgm:prSet presAssocID="{2ED1707C-BF7E-4811-9A33-C0BFA66A96DF}" presName="thickLine" presStyleLbl="alignNode1" presStyleIdx="5" presStyleCnt="7"/>
      <dgm:spPr/>
    </dgm:pt>
    <dgm:pt modelId="{83B649E0-5AF7-4439-AE34-81BA6958C56D}" type="pres">
      <dgm:prSet presAssocID="{2ED1707C-BF7E-4811-9A33-C0BFA66A96DF}" presName="horz1" presStyleCnt="0"/>
      <dgm:spPr/>
    </dgm:pt>
    <dgm:pt modelId="{A444EB16-DB13-4CB6-8F8E-BE11F9A1326C}" type="pres">
      <dgm:prSet presAssocID="{2ED1707C-BF7E-4811-9A33-C0BFA66A96DF}" presName="tx1" presStyleLbl="revTx" presStyleIdx="5" presStyleCnt="7"/>
      <dgm:spPr/>
    </dgm:pt>
    <dgm:pt modelId="{5077365F-E1E1-4F02-9B31-F5804674A2D1}" type="pres">
      <dgm:prSet presAssocID="{2ED1707C-BF7E-4811-9A33-C0BFA66A96DF}" presName="vert1" presStyleCnt="0"/>
      <dgm:spPr/>
    </dgm:pt>
    <dgm:pt modelId="{429AE7A9-65A3-4262-9183-864B20AF9E24}" type="pres">
      <dgm:prSet presAssocID="{02028314-ACFE-49FC-A9A7-085CA3904315}" presName="thickLine" presStyleLbl="alignNode1" presStyleIdx="6" presStyleCnt="7"/>
      <dgm:spPr/>
    </dgm:pt>
    <dgm:pt modelId="{64C98938-3BBE-4BDC-998E-2EC979B17766}" type="pres">
      <dgm:prSet presAssocID="{02028314-ACFE-49FC-A9A7-085CA3904315}" presName="horz1" presStyleCnt="0"/>
      <dgm:spPr/>
    </dgm:pt>
    <dgm:pt modelId="{27D2880E-9142-4BF1-9212-2F2610D14353}" type="pres">
      <dgm:prSet presAssocID="{02028314-ACFE-49FC-A9A7-085CA3904315}" presName="tx1" presStyleLbl="revTx" presStyleIdx="6" presStyleCnt="7"/>
      <dgm:spPr/>
    </dgm:pt>
    <dgm:pt modelId="{B7EBD425-73D6-4EB2-B678-3B6B212E68D4}" type="pres">
      <dgm:prSet presAssocID="{02028314-ACFE-49FC-A9A7-085CA3904315}" presName="vert1" presStyleCnt="0"/>
      <dgm:spPr/>
    </dgm:pt>
  </dgm:ptLst>
  <dgm:cxnLst>
    <dgm:cxn modelId="{5F80600B-7E21-4826-BCA7-9179973F23D7}" type="presOf" srcId="{FD0E635D-C18B-4390-A4AF-21E46A77766C}" destId="{3F9A91A9-656C-45C4-9500-7ECE16C04129}" srcOrd="0" destOrd="0" presId="urn:microsoft.com/office/officeart/2008/layout/LinedList"/>
    <dgm:cxn modelId="{AAFAFB18-A897-4BA0-AC08-2A77881F7CEB}" srcId="{21A122D1-4CFB-45CA-8DFD-C322651D372E}" destId="{2ED1707C-BF7E-4811-9A33-C0BFA66A96DF}" srcOrd="5" destOrd="0" parTransId="{1C7C00BA-23C6-4B34-B5FB-F0DCFD086EA6}" sibTransId="{F851385F-7FA9-42F6-AE90-12007D88CD20}"/>
    <dgm:cxn modelId="{DE895B1B-32C8-4898-A70D-C6540B745C69}" srcId="{21A122D1-4CFB-45CA-8DFD-C322651D372E}" destId="{02028314-ACFE-49FC-A9A7-085CA3904315}" srcOrd="6" destOrd="0" parTransId="{66EF25A3-1F50-4E98-A813-9230607A2A9F}" sibTransId="{8DC6CA71-237D-4D6F-A74B-144673A1376D}"/>
    <dgm:cxn modelId="{C1E49E21-B343-4A90-884A-75385286F1B7}" type="presOf" srcId="{0E30BF06-EA03-4B26-B07F-FDC416EE8CE8}" destId="{4BD28D98-C6BC-4796-976C-451D1C4106C0}" srcOrd="0" destOrd="0" presId="urn:microsoft.com/office/officeart/2008/layout/LinedList"/>
    <dgm:cxn modelId="{B8C8D93C-CE2D-4BFB-8A43-B7671D7E0DC2}" type="presOf" srcId="{7D399735-6B92-40F2-800D-EC2DEB5E0BD7}" destId="{0AAE1E86-F71F-4785-ADDF-EB6E527235E8}" srcOrd="0" destOrd="0" presId="urn:microsoft.com/office/officeart/2008/layout/LinedList"/>
    <dgm:cxn modelId="{C477584B-D7CD-4630-848F-14D68191A4C5}" srcId="{21A122D1-4CFB-45CA-8DFD-C322651D372E}" destId="{FD0E635D-C18B-4390-A4AF-21E46A77766C}" srcOrd="2" destOrd="0" parTransId="{28E53124-E292-4E54-852F-6DF04A013BE0}" sibTransId="{75AAC8E8-D5B5-449B-B095-65D1FF258AFB}"/>
    <dgm:cxn modelId="{63FD7A73-D33E-4A30-A075-2FB217825799}" type="presOf" srcId="{9BD87D5B-5133-45E0-A109-5E5473BC94B3}" destId="{DA8D8468-B458-45BC-900C-34BE413D3DDC}" srcOrd="0" destOrd="0" presId="urn:microsoft.com/office/officeart/2008/layout/LinedList"/>
    <dgm:cxn modelId="{14563C87-CCCD-4FF5-B720-C08092E87135}" type="presOf" srcId="{A58517B8-118A-4AF5-A4BD-1C98509DDFBA}" destId="{EE8099E9-2F17-4488-91F6-6B170781A624}" srcOrd="0" destOrd="0" presId="urn:microsoft.com/office/officeart/2008/layout/LinedList"/>
    <dgm:cxn modelId="{5A225696-60DE-42A5-AE10-17497C3F7C2C}" type="presOf" srcId="{21A122D1-4CFB-45CA-8DFD-C322651D372E}" destId="{E4AD7D32-F915-44CD-81CF-9F3C20526452}" srcOrd="0" destOrd="0" presId="urn:microsoft.com/office/officeart/2008/layout/LinedList"/>
    <dgm:cxn modelId="{B74FE697-F506-4003-A390-EDB973554E9B}" srcId="{21A122D1-4CFB-45CA-8DFD-C322651D372E}" destId="{0E30BF06-EA03-4B26-B07F-FDC416EE8CE8}" srcOrd="1" destOrd="0" parTransId="{33B84051-D87A-45E5-BD71-4A82E7173A6C}" sibTransId="{B91CDB05-EE7E-4167-89B1-EA2E3AB393DD}"/>
    <dgm:cxn modelId="{D6662FA2-206A-4FEC-B75D-160A9DB666CA}" srcId="{21A122D1-4CFB-45CA-8DFD-C322651D372E}" destId="{7D399735-6B92-40F2-800D-EC2DEB5E0BD7}" srcOrd="4" destOrd="0" parTransId="{88C738A0-3D8D-4A81-96FC-086E00C7BFF2}" sibTransId="{60A3964E-33D1-4F15-A8B6-92E42CB22FB4}"/>
    <dgm:cxn modelId="{CCB4DBC7-B2B7-4142-8DFB-34F2A243B5B0}" srcId="{21A122D1-4CFB-45CA-8DFD-C322651D372E}" destId="{9BD87D5B-5133-45E0-A109-5E5473BC94B3}" srcOrd="3" destOrd="0" parTransId="{C9E50458-3187-48EE-B013-9CD02828E9AC}" sibTransId="{20C9E926-C036-47DC-9138-0ED631ACC274}"/>
    <dgm:cxn modelId="{8099B4CC-2613-40DA-B916-93CDE6A1E4DA}" type="presOf" srcId="{2ED1707C-BF7E-4811-9A33-C0BFA66A96DF}" destId="{A444EB16-DB13-4CB6-8F8E-BE11F9A1326C}" srcOrd="0" destOrd="0" presId="urn:microsoft.com/office/officeart/2008/layout/LinedList"/>
    <dgm:cxn modelId="{4FFCE6E5-97B8-4276-A64E-45A21D77820F}" type="presOf" srcId="{02028314-ACFE-49FC-A9A7-085CA3904315}" destId="{27D2880E-9142-4BF1-9212-2F2610D14353}" srcOrd="0" destOrd="0" presId="urn:microsoft.com/office/officeart/2008/layout/LinedList"/>
    <dgm:cxn modelId="{CFA3C0E6-8215-4411-982F-E9F80458F91B}" srcId="{21A122D1-4CFB-45CA-8DFD-C322651D372E}" destId="{A58517B8-118A-4AF5-A4BD-1C98509DDFBA}" srcOrd="0" destOrd="0" parTransId="{F3CA7A70-FD5A-4250-BDAA-D49E6E8BCA83}" sibTransId="{3F6BCBF3-3B96-4184-ACAD-1DE182DC6D48}"/>
    <dgm:cxn modelId="{12FCFBB0-1D41-4C43-B824-7AC6BA9867A3}" type="presParOf" srcId="{E4AD7D32-F915-44CD-81CF-9F3C20526452}" destId="{DCC68A89-4B94-4B63-95AA-C1AA44575F37}" srcOrd="0" destOrd="0" presId="urn:microsoft.com/office/officeart/2008/layout/LinedList"/>
    <dgm:cxn modelId="{B10DE45D-4866-4A01-A8DB-9E20D02175D1}" type="presParOf" srcId="{E4AD7D32-F915-44CD-81CF-9F3C20526452}" destId="{A65BD524-54BC-4B49-AE5C-97D2EF67D3B0}" srcOrd="1" destOrd="0" presId="urn:microsoft.com/office/officeart/2008/layout/LinedList"/>
    <dgm:cxn modelId="{6FC87EB3-BBCA-402B-B257-0E9C89DD5216}" type="presParOf" srcId="{A65BD524-54BC-4B49-AE5C-97D2EF67D3B0}" destId="{EE8099E9-2F17-4488-91F6-6B170781A624}" srcOrd="0" destOrd="0" presId="urn:microsoft.com/office/officeart/2008/layout/LinedList"/>
    <dgm:cxn modelId="{30AFD412-456E-412B-AC9B-5131F651F9CE}" type="presParOf" srcId="{A65BD524-54BC-4B49-AE5C-97D2EF67D3B0}" destId="{C8E52BA7-D503-4410-B233-F848F67EBC00}" srcOrd="1" destOrd="0" presId="urn:microsoft.com/office/officeart/2008/layout/LinedList"/>
    <dgm:cxn modelId="{69AF5C0B-633F-42DB-8C52-5DE98F3EFB57}" type="presParOf" srcId="{E4AD7D32-F915-44CD-81CF-9F3C20526452}" destId="{99BD8F9C-7EC6-473C-AFFC-C3522198D453}" srcOrd="2" destOrd="0" presId="urn:microsoft.com/office/officeart/2008/layout/LinedList"/>
    <dgm:cxn modelId="{115A3A68-A54B-48B5-BA52-E2BD36785726}" type="presParOf" srcId="{E4AD7D32-F915-44CD-81CF-9F3C20526452}" destId="{05205E4A-C7B4-4E57-88EE-EBC669DCF6A9}" srcOrd="3" destOrd="0" presId="urn:microsoft.com/office/officeart/2008/layout/LinedList"/>
    <dgm:cxn modelId="{27A6BFD8-AACD-4985-B7A1-06796DCF650F}" type="presParOf" srcId="{05205E4A-C7B4-4E57-88EE-EBC669DCF6A9}" destId="{4BD28D98-C6BC-4796-976C-451D1C4106C0}" srcOrd="0" destOrd="0" presId="urn:microsoft.com/office/officeart/2008/layout/LinedList"/>
    <dgm:cxn modelId="{9469ECB9-9E4E-467E-98DF-4C6256751C97}" type="presParOf" srcId="{05205E4A-C7B4-4E57-88EE-EBC669DCF6A9}" destId="{114D3F4C-AF6F-49F5-8D7E-43CA99AD8780}" srcOrd="1" destOrd="0" presId="urn:microsoft.com/office/officeart/2008/layout/LinedList"/>
    <dgm:cxn modelId="{BA535F6D-1576-498F-A44A-16C2CE88EA25}" type="presParOf" srcId="{E4AD7D32-F915-44CD-81CF-9F3C20526452}" destId="{61B9F9F4-A149-4BD8-A8B5-34217F73394D}" srcOrd="4" destOrd="0" presId="urn:microsoft.com/office/officeart/2008/layout/LinedList"/>
    <dgm:cxn modelId="{F37E0DBA-8B29-4BA1-B80B-7243DB71C8C4}" type="presParOf" srcId="{E4AD7D32-F915-44CD-81CF-9F3C20526452}" destId="{F1E3EA7D-CAD4-4E95-B5B8-E8A76001F72F}" srcOrd="5" destOrd="0" presId="urn:microsoft.com/office/officeart/2008/layout/LinedList"/>
    <dgm:cxn modelId="{DAD1E51B-F180-433F-A68F-13E9BE4FC1EB}" type="presParOf" srcId="{F1E3EA7D-CAD4-4E95-B5B8-E8A76001F72F}" destId="{3F9A91A9-656C-45C4-9500-7ECE16C04129}" srcOrd="0" destOrd="0" presId="urn:microsoft.com/office/officeart/2008/layout/LinedList"/>
    <dgm:cxn modelId="{ACC59AE4-090B-4FCB-87A1-B853A5268876}" type="presParOf" srcId="{F1E3EA7D-CAD4-4E95-B5B8-E8A76001F72F}" destId="{0B86C9CD-67DF-457B-8256-FA1E12196995}" srcOrd="1" destOrd="0" presId="urn:microsoft.com/office/officeart/2008/layout/LinedList"/>
    <dgm:cxn modelId="{8EA5C947-CE7A-4BB6-B746-63E09498A4B9}" type="presParOf" srcId="{E4AD7D32-F915-44CD-81CF-9F3C20526452}" destId="{20A6D3E4-6302-494A-80A7-3E506A1015E6}" srcOrd="6" destOrd="0" presId="urn:microsoft.com/office/officeart/2008/layout/LinedList"/>
    <dgm:cxn modelId="{39D5D931-EE32-4B99-B771-AC8B7EEDCE75}" type="presParOf" srcId="{E4AD7D32-F915-44CD-81CF-9F3C20526452}" destId="{365934B6-A957-4BBB-B24F-B71DE7807254}" srcOrd="7" destOrd="0" presId="urn:microsoft.com/office/officeart/2008/layout/LinedList"/>
    <dgm:cxn modelId="{51255486-EF58-4397-BD45-2B7995711215}" type="presParOf" srcId="{365934B6-A957-4BBB-B24F-B71DE7807254}" destId="{DA8D8468-B458-45BC-900C-34BE413D3DDC}" srcOrd="0" destOrd="0" presId="urn:microsoft.com/office/officeart/2008/layout/LinedList"/>
    <dgm:cxn modelId="{2E6C192C-BDBE-48BC-8FAF-51C800A98003}" type="presParOf" srcId="{365934B6-A957-4BBB-B24F-B71DE7807254}" destId="{B4DB55D2-E120-402A-8960-EE1B944F6BD4}" srcOrd="1" destOrd="0" presId="urn:microsoft.com/office/officeart/2008/layout/LinedList"/>
    <dgm:cxn modelId="{886738DD-1944-4106-8002-0E0046B26374}" type="presParOf" srcId="{E4AD7D32-F915-44CD-81CF-9F3C20526452}" destId="{2E15C040-7C03-4FFF-8693-6C3CAF2EC30C}" srcOrd="8" destOrd="0" presId="urn:microsoft.com/office/officeart/2008/layout/LinedList"/>
    <dgm:cxn modelId="{C51A1EE3-7280-4258-B6AC-16C845FF2CA2}" type="presParOf" srcId="{E4AD7D32-F915-44CD-81CF-9F3C20526452}" destId="{14219053-9022-4EA4-9EC1-171804E3C3EC}" srcOrd="9" destOrd="0" presId="urn:microsoft.com/office/officeart/2008/layout/LinedList"/>
    <dgm:cxn modelId="{A2ADEF0F-FB9F-4C49-A220-642F4F7E2A4C}" type="presParOf" srcId="{14219053-9022-4EA4-9EC1-171804E3C3EC}" destId="{0AAE1E86-F71F-4785-ADDF-EB6E527235E8}" srcOrd="0" destOrd="0" presId="urn:microsoft.com/office/officeart/2008/layout/LinedList"/>
    <dgm:cxn modelId="{1C4E421B-F8DB-471B-9DC0-D8240ECCDDDE}" type="presParOf" srcId="{14219053-9022-4EA4-9EC1-171804E3C3EC}" destId="{75778CBA-9D0E-4D49-B164-4BB1C6A6A4BF}" srcOrd="1" destOrd="0" presId="urn:microsoft.com/office/officeart/2008/layout/LinedList"/>
    <dgm:cxn modelId="{70463EE1-16F5-4BC7-B68D-A6249893442E}" type="presParOf" srcId="{E4AD7D32-F915-44CD-81CF-9F3C20526452}" destId="{61E2818C-A339-409B-A606-F649E0EEB5FC}" srcOrd="10" destOrd="0" presId="urn:microsoft.com/office/officeart/2008/layout/LinedList"/>
    <dgm:cxn modelId="{3D988391-325F-4F3E-8699-3F8C8B8A2294}" type="presParOf" srcId="{E4AD7D32-F915-44CD-81CF-9F3C20526452}" destId="{83B649E0-5AF7-4439-AE34-81BA6958C56D}" srcOrd="11" destOrd="0" presId="urn:microsoft.com/office/officeart/2008/layout/LinedList"/>
    <dgm:cxn modelId="{1BC36D8B-82C2-4E69-BD7B-67F5CA4783AB}" type="presParOf" srcId="{83B649E0-5AF7-4439-AE34-81BA6958C56D}" destId="{A444EB16-DB13-4CB6-8F8E-BE11F9A1326C}" srcOrd="0" destOrd="0" presId="urn:microsoft.com/office/officeart/2008/layout/LinedList"/>
    <dgm:cxn modelId="{A8DEE4A9-AB38-4FC4-AE87-0923ABC959AF}" type="presParOf" srcId="{83B649E0-5AF7-4439-AE34-81BA6958C56D}" destId="{5077365F-E1E1-4F02-9B31-F5804674A2D1}" srcOrd="1" destOrd="0" presId="urn:microsoft.com/office/officeart/2008/layout/LinedList"/>
    <dgm:cxn modelId="{B43E2EA7-8DDC-47F5-88A0-D9884B9AED63}" type="presParOf" srcId="{E4AD7D32-F915-44CD-81CF-9F3C20526452}" destId="{429AE7A9-65A3-4262-9183-864B20AF9E24}" srcOrd="12" destOrd="0" presId="urn:microsoft.com/office/officeart/2008/layout/LinedList"/>
    <dgm:cxn modelId="{23CCC284-1B6E-4C41-93EB-F0A8129A9B70}" type="presParOf" srcId="{E4AD7D32-F915-44CD-81CF-9F3C20526452}" destId="{64C98938-3BBE-4BDC-998E-2EC979B17766}" srcOrd="13" destOrd="0" presId="urn:microsoft.com/office/officeart/2008/layout/LinedList"/>
    <dgm:cxn modelId="{F4EE7047-1BE3-42EC-A67D-464C9B4DB286}" type="presParOf" srcId="{64C98938-3BBE-4BDC-998E-2EC979B17766}" destId="{27D2880E-9142-4BF1-9212-2F2610D14353}" srcOrd="0" destOrd="0" presId="urn:microsoft.com/office/officeart/2008/layout/LinedList"/>
    <dgm:cxn modelId="{C43D2AD1-F454-4D95-84D0-7D0EEBBAAE83}" type="presParOf" srcId="{64C98938-3BBE-4BDC-998E-2EC979B17766}" destId="{B7EBD425-73D6-4EB2-B678-3B6B212E68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68A89-4B94-4B63-95AA-C1AA44575F37}">
      <dsp:nvSpPr>
        <dsp:cNvPr id="0" name=""/>
        <dsp:cNvSpPr/>
      </dsp:nvSpPr>
      <dsp:spPr>
        <a:xfrm>
          <a:off x="0" y="720"/>
          <a:ext cx="601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099E9-2F17-4488-91F6-6B170781A624}">
      <dsp:nvSpPr>
        <dsp:cNvPr id="0" name=""/>
        <dsp:cNvSpPr/>
      </dsp:nvSpPr>
      <dsp:spPr>
        <a:xfrm>
          <a:off x="0" y="720"/>
          <a:ext cx="6010656" cy="84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1.Το ερώτημα/πρόκληση</a:t>
          </a:r>
          <a:endParaRPr lang="en-US" sz="1800" kern="1200" dirty="0"/>
        </a:p>
      </dsp:txBody>
      <dsp:txXfrm>
        <a:off x="0" y="720"/>
        <a:ext cx="6010656" cy="842715"/>
      </dsp:txXfrm>
    </dsp:sp>
    <dsp:sp modelId="{99BD8F9C-7EC6-473C-AFFC-C3522198D453}">
      <dsp:nvSpPr>
        <dsp:cNvPr id="0" name=""/>
        <dsp:cNvSpPr/>
      </dsp:nvSpPr>
      <dsp:spPr>
        <a:xfrm>
          <a:off x="0" y="843435"/>
          <a:ext cx="601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28D98-C6BC-4796-976C-451D1C4106C0}">
      <dsp:nvSpPr>
        <dsp:cNvPr id="0" name=""/>
        <dsp:cNvSpPr/>
      </dsp:nvSpPr>
      <dsp:spPr>
        <a:xfrm>
          <a:off x="0" y="843435"/>
          <a:ext cx="6010656" cy="84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2. Οι μαθητές αναζητούν πηγές και πληροφορίες</a:t>
          </a:r>
          <a:endParaRPr lang="en-US" sz="1800" kern="1200" dirty="0"/>
        </a:p>
      </dsp:txBody>
      <dsp:txXfrm>
        <a:off x="0" y="843435"/>
        <a:ext cx="6010656" cy="842715"/>
      </dsp:txXfrm>
    </dsp:sp>
    <dsp:sp modelId="{61B9F9F4-A149-4BD8-A8B5-34217F73394D}">
      <dsp:nvSpPr>
        <dsp:cNvPr id="0" name=""/>
        <dsp:cNvSpPr/>
      </dsp:nvSpPr>
      <dsp:spPr>
        <a:xfrm>
          <a:off x="0" y="1686150"/>
          <a:ext cx="601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A91A9-656C-45C4-9500-7ECE16C04129}">
      <dsp:nvSpPr>
        <dsp:cNvPr id="0" name=""/>
        <dsp:cNvSpPr/>
      </dsp:nvSpPr>
      <dsp:spPr>
        <a:xfrm>
          <a:off x="0" y="1686150"/>
          <a:ext cx="6010656" cy="84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3. Το έργο/</a:t>
          </a:r>
          <a:r>
            <a:rPr lang="en-US" sz="1800" kern="1200" dirty="0"/>
            <a:t>project </a:t>
          </a:r>
          <a:r>
            <a:rPr lang="el-GR" sz="1800" kern="1200" dirty="0"/>
            <a:t>συνδέεται με τον πραγματικό κόσμο, με ενδιαφέροντα και προβλήματα που αφορούν τους μαθητές</a:t>
          </a:r>
          <a:endParaRPr lang="en-US" sz="1800" kern="1200" dirty="0"/>
        </a:p>
      </dsp:txBody>
      <dsp:txXfrm>
        <a:off x="0" y="1686150"/>
        <a:ext cx="6010656" cy="842715"/>
      </dsp:txXfrm>
    </dsp:sp>
    <dsp:sp modelId="{20A6D3E4-6302-494A-80A7-3E506A1015E6}">
      <dsp:nvSpPr>
        <dsp:cNvPr id="0" name=""/>
        <dsp:cNvSpPr/>
      </dsp:nvSpPr>
      <dsp:spPr>
        <a:xfrm>
          <a:off x="0" y="2528866"/>
          <a:ext cx="601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D8468-B458-45BC-900C-34BE413D3DDC}">
      <dsp:nvSpPr>
        <dsp:cNvPr id="0" name=""/>
        <dsp:cNvSpPr/>
      </dsp:nvSpPr>
      <dsp:spPr>
        <a:xfrm>
          <a:off x="0" y="2528866"/>
          <a:ext cx="6010656" cy="84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4. Οι μαθητές αποφασίζουν τον τρόπο εργασίας τους</a:t>
          </a:r>
          <a:endParaRPr lang="en-US" sz="1800" kern="1200" dirty="0"/>
        </a:p>
      </dsp:txBody>
      <dsp:txXfrm>
        <a:off x="0" y="2528866"/>
        <a:ext cx="6010656" cy="842715"/>
      </dsp:txXfrm>
    </dsp:sp>
    <dsp:sp modelId="{2E15C040-7C03-4FFF-8693-6C3CAF2EC30C}">
      <dsp:nvSpPr>
        <dsp:cNvPr id="0" name=""/>
        <dsp:cNvSpPr/>
      </dsp:nvSpPr>
      <dsp:spPr>
        <a:xfrm>
          <a:off x="0" y="3371581"/>
          <a:ext cx="601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1E86-F71F-4785-ADDF-EB6E527235E8}">
      <dsp:nvSpPr>
        <dsp:cNvPr id="0" name=""/>
        <dsp:cNvSpPr/>
      </dsp:nvSpPr>
      <dsp:spPr>
        <a:xfrm>
          <a:off x="0" y="3371581"/>
          <a:ext cx="6010656" cy="84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/>
            <a:t>5. Ανασκόπηση: </a:t>
          </a:r>
          <a:r>
            <a:rPr lang="el-GR" sz="1800" kern="1200" dirty="0"/>
            <a:t>οι μαθητές ανασκοπούν το αποτέλεσμα και την ποιότητα της εργασίας , τις δυσκολίες και εύρεση τρόπων αντιμετώπισης τους</a:t>
          </a:r>
          <a:endParaRPr lang="en-US" sz="1800" kern="1200" dirty="0"/>
        </a:p>
      </dsp:txBody>
      <dsp:txXfrm>
        <a:off x="0" y="3371581"/>
        <a:ext cx="6010656" cy="842715"/>
      </dsp:txXfrm>
    </dsp:sp>
    <dsp:sp modelId="{61E2818C-A339-409B-A606-F649E0EEB5FC}">
      <dsp:nvSpPr>
        <dsp:cNvPr id="0" name=""/>
        <dsp:cNvSpPr/>
      </dsp:nvSpPr>
      <dsp:spPr>
        <a:xfrm>
          <a:off x="0" y="4214297"/>
          <a:ext cx="601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4EB16-DB13-4CB6-8F8E-BE11F9A1326C}">
      <dsp:nvSpPr>
        <dsp:cNvPr id="0" name=""/>
        <dsp:cNvSpPr/>
      </dsp:nvSpPr>
      <dsp:spPr>
        <a:xfrm>
          <a:off x="0" y="4214297"/>
          <a:ext cx="6010656" cy="84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/>
            <a:t>6. Αξιολόγηση και αναθεώρηση: </a:t>
          </a:r>
          <a:r>
            <a:rPr lang="el-GR" sz="1800" kern="1200" dirty="0"/>
            <a:t>Οι μαθητές δίνουν, λαμβάνουν και εφαρμόζουν σχόλια με σκοπό τη βελτίωση της διαδικασίας και των αποτελεσμάτων τους.</a:t>
          </a:r>
          <a:endParaRPr lang="en-US" sz="1800" kern="1200" dirty="0"/>
        </a:p>
      </dsp:txBody>
      <dsp:txXfrm>
        <a:off x="0" y="4214297"/>
        <a:ext cx="6010656" cy="842715"/>
      </dsp:txXfrm>
    </dsp:sp>
    <dsp:sp modelId="{429AE7A9-65A3-4262-9183-864B20AF9E24}">
      <dsp:nvSpPr>
        <dsp:cNvPr id="0" name=""/>
        <dsp:cNvSpPr/>
      </dsp:nvSpPr>
      <dsp:spPr>
        <a:xfrm>
          <a:off x="0" y="5057012"/>
          <a:ext cx="60106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2880E-9142-4BF1-9212-2F2610D14353}">
      <dsp:nvSpPr>
        <dsp:cNvPr id="0" name=""/>
        <dsp:cNvSpPr/>
      </dsp:nvSpPr>
      <dsp:spPr>
        <a:xfrm>
          <a:off x="0" y="5057012"/>
          <a:ext cx="6010656" cy="842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kern="1200" dirty="0"/>
            <a:t>7. </a:t>
          </a:r>
          <a:r>
            <a:rPr lang="el-GR" sz="1800" kern="1200" dirty="0"/>
            <a:t>Οι μαθητές παρουσιάζουν τις εργασίες τους</a:t>
          </a:r>
          <a:endParaRPr lang="en-US" sz="1800" kern="1200" dirty="0"/>
        </a:p>
      </dsp:txBody>
      <dsp:txXfrm>
        <a:off x="0" y="5057012"/>
        <a:ext cx="6010656" cy="842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0F72-7344-B17F-005D-244577BD9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7116A9-AF82-D412-6F54-DC4BD21BC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A8ECD-224B-F05D-6DC3-A57B9A84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97847-EE37-1F9B-A447-961F6098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130B2-B569-6D9A-8DC1-22A16E4D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4149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EFC9-92B2-55F1-2A27-25AD847E0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EE201-C221-041D-7C90-8DF080E42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D416C-8614-4BE8-6884-48FA1CAA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C2598-935A-BAC1-EDAE-BADF1E28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4649-28A9-F5E6-66C1-6FD9E55A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88049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40381-2095-F200-3DA6-9E6EE135B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3A24A-FB54-4623-B3ED-1AE3E1AC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4A53-B68D-7866-892B-A4202A9B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E477D-65F7-F671-C36A-A8C24C99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31794-E395-3951-8F2E-EEFF88EE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56979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8156-AD9B-408D-DA73-631FAEF2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5B1E3-6105-4744-DEC1-BDF937339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CF8BA-3116-011E-9850-538E08C1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705D5-E007-7AAE-36E7-6FB0F290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CA0A4-DBB1-9636-F463-C6C3194C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70174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E138-2D8D-80FE-71B0-82701382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EC377-7F92-DAA2-F0C3-883527D42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592C4-5F70-FB27-D6D9-961095CA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47316-EAA6-C39E-B2FB-C92ED64C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C2024-608A-A5F6-B0C7-CDE1E03F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1924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E63BE-BC42-49C8-1B1E-7E2E6D39C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DC07-109D-8E3F-C067-ACB021788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116B5-B3CD-5E48-F02C-86FCCE246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6D1E2-B833-56EA-4E1E-70BA5E0D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E003F-A949-DB41-EBAA-A87C5EE3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762E9-9070-1D06-EDA2-DCD1E8B9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78556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0032-E082-7762-1B42-23657411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EBD6F-8B92-23FF-3842-39FEA432F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896C4-85F9-5E28-3CA4-7ECC7A0D8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90F4A-DB02-4542-57BF-1071D66FC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2B268-2E4C-F08C-5E68-2597DBC03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A2D72-B2ED-0627-BD41-AC8BD78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8803E-5B04-C244-29AF-D7BBD02B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16CB8-D46D-2C6A-18B1-C65CAC43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842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57EF-7333-8058-0539-8FF4268E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127BF-AB6B-98A6-2877-2993B64A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C0990-B443-88D4-FDF9-93572310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089F3-30F5-F30F-C038-D91EAF08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0827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0E803-776B-1157-E2E6-52B69F9F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1F0BE-3E87-527A-B7F0-F4595D24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EF343-1363-63B3-C313-4F284962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49788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1703-31B7-97F9-946C-E83CCB36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06AA9-0D2D-22A0-9332-E8C6E27E8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0184A-9050-7EFA-8FE3-8135D1386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0AC16-E7FD-BA35-92DD-4ACDFD7B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B6A34-C22B-C6C6-D148-6DF5C0D0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CE7D4-AC22-AB6C-D405-952ECA4E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1523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A1B84-F107-EE1B-3617-FFCF614E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102B9-01F3-CBD8-8862-8A6381281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B2F40-4F35-AD10-71CB-AA98FFF1C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819E1-5D11-C67D-D1AE-7F226430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620E0-C118-6B6F-BA37-14D092C8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71BB-39C4-E6C1-6683-8FC8E98E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31039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97E80-5F5D-0E71-0003-F09B685C9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E9A95-49BB-11C0-445D-4504043D2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2C9E-4ECE-07C8-EF19-C30E28C1A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E92B32-68D1-447F-9780-14D993D81D8F}" type="datetimeFigureOut">
              <a:rPr lang="en-CY" smtClean="0"/>
              <a:t>11/06/2026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56C49-47BB-2FF5-87BE-A5FA9AEE9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891E5-D3DC-4BC0-F50C-18DE4ABAB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D7B3B-6511-4047-A437-AECB256E3BB2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339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sechase.com/" TargetMode="External"/><Relationship Id="rId2" Type="http://schemas.openxmlformats.org/officeDocument/2006/relationships/hyperlink" Target="https://www.window-swa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ntimeter.com/" TargetMode="External"/><Relationship Id="rId4" Type="http://schemas.openxmlformats.org/officeDocument/2006/relationships/hyperlink" Target="https://gamma.ap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7" Type="http://schemas.openxmlformats.org/officeDocument/2006/relationships/hyperlink" Target="https://wheelofnames.com/" TargetMode="External"/><Relationship Id="rId2" Type="http://schemas.openxmlformats.org/officeDocument/2006/relationships/hyperlink" Target="https://en.linoi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puzzle.com/" TargetMode="External"/><Relationship Id="rId5" Type="http://schemas.openxmlformats.org/officeDocument/2006/relationships/hyperlink" Target="https://www.rawgraphs.io/" TargetMode="External"/><Relationship Id="rId4" Type="http://schemas.openxmlformats.org/officeDocument/2006/relationships/hyperlink" Target="https://apphaus.sap.com/resource/scen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1F6C1-55A3-FB3B-4592-E96B2332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/>
              <a:t>Including Sustainability in Everyday Classes with PBL</a:t>
            </a:r>
            <a:endParaRPr lang="en-CY" sz="6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46466-76B6-7A5E-80FC-080A920DD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20-25 </a:t>
            </a:r>
            <a:r>
              <a:rPr lang="el-GR" dirty="0"/>
              <a:t>Απριλίου 2026</a:t>
            </a:r>
            <a:endParaRPr lang="en-CY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752B-4F1D-A654-79E8-65E2B020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49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17 Παγκόσμιοι Στόχοι Βιώσιμης Ανάπτυξης (</a:t>
            </a:r>
            <a:r>
              <a:rPr lang="en-US" dirty="0"/>
              <a:t>SDG)</a:t>
            </a:r>
            <a:endParaRPr lang="en-C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1C513-1EE0-5640-4DE8-8000BFD33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13" y="1323284"/>
            <a:ext cx="7827174" cy="55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2107-FAFE-61B4-3DA7-96F4C739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8918448" cy="1216152"/>
          </a:xfrm>
        </p:spPr>
        <p:txBody>
          <a:bodyPr/>
          <a:lstStyle/>
          <a:p>
            <a:pPr algn="ctr"/>
            <a:r>
              <a:rPr lang="en-US" dirty="0"/>
              <a:t>PBL-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roject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ased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earning</a:t>
            </a:r>
            <a:endParaRPr lang="en-C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46C654-30B9-D98C-AF91-1240EBFB0C39}"/>
              </a:ext>
            </a:extLst>
          </p:cNvPr>
          <p:cNvSpPr txBox="1"/>
          <p:nvPr/>
        </p:nvSpPr>
        <p:spPr>
          <a:xfrm>
            <a:off x="966216" y="1216153"/>
            <a:ext cx="10259568" cy="451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Ορισμός:</a:t>
            </a:r>
          </a:p>
          <a:p>
            <a:r>
              <a:rPr lang="el-GR" dirty="0"/>
              <a:t>Μια εκπαιδευτική προσέγγιση κατά την οποία οι μαθητές αποκτούν γνώσεις και δεξιότητες  στην προσπάθεια τους να διερευνήσουν και να απαντήσουν σε ένα αυθεντικό, ελκυστικό ερώτημα ή πρόκληση.</a:t>
            </a:r>
          </a:p>
          <a:p>
            <a:endParaRPr lang="el-GR" dirty="0"/>
          </a:p>
          <a:p>
            <a:r>
              <a:rPr lang="el-GR" dirty="0"/>
              <a:t>Ο δάσκαλος δεν μεταδίδει πληροφορίες, αλλά καθοδηγεί, υποστηρίζει και παρέχει ανατροφοδότηση, ενθαρρύνοντας την κριτική σκέψη και την επίλυση προβλημάτων.</a:t>
            </a:r>
            <a:endParaRPr lang="en-US" dirty="0"/>
          </a:p>
          <a:p>
            <a:endParaRPr lang="en-US" dirty="0"/>
          </a:p>
          <a:p>
            <a:r>
              <a:rPr lang="el-GR" sz="2800" b="1" dirty="0">
                <a:solidFill>
                  <a:srgbClr val="FF0000"/>
                </a:solidFill>
              </a:rPr>
              <a:t>Οφέλη: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Ανάπτυξη Δεξιοτήτων (4Cs):</a:t>
            </a:r>
            <a:r>
              <a:rPr lang="el-GR" dirty="0"/>
              <a:t> Ενισχύει την επικοινωνία (</a:t>
            </a:r>
            <a:r>
              <a:rPr lang="en-US" dirty="0"/>
              <a:t>Communication)</a:t>
            </a:r>
            <a:r>
              <a:rPr lang="el-GR" dirty="0"/>
              <a:t>, τη συνεργασία</a:t>
            </a:r>
            <a:r>
              <a:rPr lang="en-US" dirty="0"/>
              <a:t> (Collaboration)</a:t>
            </a:r>
            <a:r>
              <a:rPr lang="el-GR" dirty="0"/>
              <a:t>, την κριτική σκέψη</a:t>
            </a:r>
            <a:r>
              <a:rPr lang="en-US" dirty="0"/>
              <a:t>(Critical Thinking)</a:t>
            </a:r>
            <a:r>
              <a:rPr lang="el-GR" dirty="0"/>
              <a:t> και τη δημιουργικότητα</a:t>
            </a:r>
            <a:r>
              <a:rPr lang="en-US" dirty="0"/>
              <a:t>(Creativity)</a:t>
            </a:r>
            <a:r>
              <a:rPr lang="el-GR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Βαθύτερη Κατανόηση:</a:t>
            </a:r>
            <a:r>
              <a:rPr lang="el-GR" dirty="0"/>
              <a:t> Οι μαθητές κατανοούν τις έννοιες σε βάθος και όχι απλώς αποστηθίζουν.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Υψηλότερο Κίνητρο:</a:t>
            </a:r>
            <a:r>
              <a:rPr lang="el-GR" dirty="0"/>
              <a:t> Η ενασχόληση με πραγματικά προβλήματα κάνει το μάθημα πιο ενδιαφέρον.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5458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6C205-E2ED-AC81-6595-C871C806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1001287"/>
            <a:ext cx="4036334" cy="11758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Χαρα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κτηριστικά</a:t>
            </a:r>
            <a:r>
              <a:rPr lang="el-GR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</a:t>
            </a:r>
            <a:br>
              <a:rPr lang="el-GR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l-GR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στοιχεία</a:t>
            </a:r>
            <a:r>
              <a:rPr lang="en-US" sz="4200" dirty="0"/>
              <a:t> </a:t>
            </a:r>
            <a:br>
              <a:rPr lang="en-US" sz="4200" dirty="0"/>
            </a:br>
            <a:r>
              <a:rPr lang="en-US" sz="4200" dirty="0"/>
              <a:t>(PBL wheel)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9D31DA-29A7-155F-C273-7A039DDEF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982" y="470726"/>
            <a:ext cx="6250778" cy="59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9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207B1-1A44-D23B-AEBD-97C8AB99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59" y="0"/>
            <a:ext cx="52859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88C2B-14BD-1044-EDAD-2FC1DA87128A}"/>
              </a:ext>
            </a:extLst>
          </p:cNvPr>
          <p:cNvSpPr txBox="1"/>
          <p:nvPr/>
        </p:nvSpPr>
        <p:spPr>
          <a:xfrm>
            <a:off x="732980" y="381000"/>
            <a:ext cx="38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1.</a:t>
            </a:r>
            <a:endParaRPr lang="en-CY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64188-759D-8CD3-FAA4-37133D238CA9}"/>
              </a:ext>
            </a:extLst>
          </p:cNvPr>
          <p:cNvSpPr txBox="1"/>
          <p:nvPr/>
        </p:nvSpPr>
        <p:spPr>
          <a:xfrm>
            <a:off x="2093758" y="381000"/>
            <a:ext cx="38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2.</a:t>
            </a:r>
            <a:endParaRPr lang="en-CY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06516-51CD-9120-CE46-5EF67C4F7C63}"/>
              </a:ext>
            </a:extLst>
          </p:cNvPr>
          <p:cNvSpPr txBox="1"/>
          <p:nvPr/>
        </p:nvSpPr>
        <p:spPr>
          <a:xfrm>
            <a:off x="3646778" y="381000"/>
            <a:ext cx="38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3.</a:t>
            </a:r>
            <a:endParaRPr lang="en-CY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90168-5F84-2C33-361C-D08311A039B5}"/>
              </a:ext>
            </a:extLst>
          </p:cNvPr>
          <p:cNvSpPr txBox="1"/>
          <p:nvPr/>
        </p:nvSpPr>
        <p:spPr>
          <a:xfrm>
            <a:off x="810076" y="2691384"/>
            <a:ext cx="38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4.</a:t>
            </a:r>
            <a:endParaRPr lang="en-CY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62C83-B6B2-6162-77DD-B39C92349689}"/>
              </a:ext>
            </a:extLst>
          </p:cNvPr>
          <p:cNvSpPr txBox="1"/>
          <p:nvPr/>
        </p:nvSpPr>
        <p:spPr>
          <a:xfrm>
            <a:off x="2207168" y="2691384"/>
            <a:ext cx="38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5.</a:t>
            </a:r>
            <a:endParaRPr lang="en-CY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B13B6-E055-BF4F-B5B3-A845C9C741D9}"/>
              </a:ext>
            </a:extLst>
          </p:cNvPr>
          <p:cNvSpPr txBox="1"/>
          <p:nvPr/>
        </p:nvSpPr>
        <p:spPr>
          <a:xfrm>
            <a:off x="3646778" y="2691384"/>
            <a:ext cx="38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6.</a:t>
            </a:r>
            <a:endParaRPr lang="en-CY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FB85CC-BF23-D446-6C90-912FCA18BCE2}"/>
              </a:ext>
            </a:extLst>
          </p:cNvPr>
          <p:cNvSpPr txBox="1"/>
          <p:nvPr/>
        </p:nvSpPr>
        <p:spPr>
          <a:xfrm>
            <a:off x="2207168" y="5279136"/>
            <a:ext cx="38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7.</a:t>
            </a:r>
            <a:endParaRPr lang="en-CY" b="1" dirty="0">
              <a:solidFill>
                <a:srgbClr val="00B050"/>
              </a:solidFill>
            </a:endParaRPr>
          </a:p>
        </p:txBody>
      </p:sp>
      <p:graphicFrame>
        <p:nvGraphicFramePr>
          <p:cNvPr id="20" name="TextBox 17">
            <a:extLst>
              <a:ext uri="{FF2B5EF4-FFF2-40B4-BE49-F238E27FC236}">
                <a16:creationId xmlns:a16="http://schemas.microsoft.com/office/drawing/2014/main" id="{9B312156-2138-3DDF-F99D-B73C16CEB0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2608296"/>
              </p:ext>
            </p:extLst>
          </p:nvPr>
        </p:nvGraphicFramePr>
        <p:xfrm>
          <a:off x="6096000" y="565666"/>
          <a:ext cx="6010656" cy="59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372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2ABC4-B602-EA3A-6F93-EC928A93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l-GR" sz="4200"/>
              <a:t>Αξιολόγηση εργασίας ομάδας</a:t>
            </a:r>
            <a:br>
              <a:rPr lang="el-GR" sz="4200"/>
            </a:br>
            <a:endParaRPr lang="en-CY" sz="4200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71C81-40DB-9D64-E2F0-607E013EA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/>
              <a:t>Χρήση: </a:t>
            </a:r>
          </a:p>
          <a:p>
            <a:pPr marL="514350" indent="-514350">
              <a:buAutoNum type="arabicPeriod"/>
            </a:pPr>
            <a:r>
              <a:rPr lang="el-GR" sz="2200"/>
              <a:t>Λίστα ελέγχου</a:t>
            </a:r>
            <a:endParaRPr lang="en-US" sz="2200"/>
          </a:p>
          <a:p>
            <a:pPr marL="514350" indent="-514350">
              <a:buAutoNum type="arabicPeriod"/>
            </a:pPr>
            <a:r>
              <a:rPr lang="el-GR" sz="2200"/>
              <a:t>Κάρτες αναφοράς</a:t>
            </a:r>
          </a:p>
          <a:p>
            <a:pPr marL="514350" indent="-514350">
              <a:buAutoNum type="arabicPeriod"/>
            </a:pPr>
            <a:r>
              <a:rPr lang="el-GR" sz="2200"/>
              <a:t>Πίνακας </a:t>
            </a:r>
            <a:r>
              <a:rPr lang="en-US" sz="2200"/>
              <a:t>Rubric</a:t>
            </a:r>
            <a:endParaRPr lang="el-GR" sz="2200"/>
          </a:p>
          <a:p>
            <a:endParaRPr lang="en-CY" sz="2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D44048-394E-06FB-D4ED-0754B5C7F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92" y="2739716"/>
            <a:ext cx="3732263" cy="3789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46A04-B65E-DB0A-2796-8E3F2A89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755" y="774954"/>
            <a:ext cx="4591622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C7A13-7D44-FDB3-4C8F-2BFD2FF9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90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 Apps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A60CC-C96C-D4FF-584D-F56169089367}"/>
              </a:ext>
            </a:extLst>
          </p:cNvPr>
          <p:cNvSpPr txBox="1"/>
          <p:nvPr/>
        </p:nvSpPr>
        <p:spPr>
          <a:xfrm>
            <a:off x="838200" y="1871566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2"/>
              </a:rPr>
              <a:t>https://www.window-swap.com/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(πλα</a:t>
            </a:r>
            <a:r>
              <a:rPr lang="en-US" sz="2000" dirty="0" err="1"/>
              <a:t>τφόρμ</a:t>
            </a:r>
            <a:r>
              <a:rPr lang="en-US" sz="2000" dirty="0"/>
              <a:t>α με εικόνες/βίντεο από όλο τον κόσμο- αφόρμηση για προβληματισμό)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3"/>
              </a:rPr>
              <a:t>https://goosechase.com/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δημιουργί</a:t>
            </a:r>
            <a:r>
              <a:rPr lang="en-US" sz="2000" dirty="0"/>
              <a:t>α διαδραστικού παιχνιδιού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4"/>
              </a:rPr>
              <a:t>https://gamma.app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δημιουργί</a:t>
            </a:r>
            <a:r>
              <a:rPr lang="en-US" sz="2000" dirty="0"/>
              <a:t>α παρουσιάσεων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5"/>
              </a:rPr>
              <a:t>https://www.mentimeter.com/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εφ</a:t>
            </a:r>
            <a:r>
              <a:rPr lang="en-US" sz="2000" dirty="0"/>
              <a:t>αρμογή για διαδραστικές παρουσιάσεις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27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AD6218-E840-E1D1-6828-31EA11A28EC9}"/>
              </a:ext>
            </a:extLst>
          </p:cNvPr>
          <p:cNvSpPr txBox="1"/>
          <p:nvPr/>
        </p:nvSpPr>
        <p:spPr>
          <a:xfrm>
            <a:off x="595884" y="745786"/>
            <a:ext cx="10515600" cy="5206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u="sng" dirty="0">
                <a:hlinkClick r:id="rId2"/>
              </a:rPr>
              <a:t>https://en.linoit.com/</a:t>
            </a:r>
            <a:endParaRPr lang="en-US" sz="29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900" dirty="0" err="1"/>
              <a:t>Είν</a:t>
            </a:r>
            <a:r>
              <a:rPr lang="en-US" sz="2900" dirty="0"/>
              <a:t>αι ένας ψηφιακός πίνακας ανακοινώσεων. Επ</a:t>
            </a:r>
            <a:r>
              <a:rPr lang="en-US" sz="2900" dirty="0" err="1"/>
              <a:t>ιτρέ</a:t>
            </a:r>
            <a:r>
              <a:rPr lang="en-US" sz="2900" dirty="0"/>
              <a:t>πει να κολλάς “σημειώματα” (post-it), εικόνες, βίντεο ή συνδέσμους σε έναν κοινόχρηστο χώρο.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900" u="sng" dirty="0">
              <a:effectLst/>
              <a:hlinkClick r:id="rId3"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u="sng" dirty="0">
                <a:effectLst/>
                <a:hlinkClick r:id="rId3"/>
              </a:rPr>
              <a:t>https://unsplash.com/</a:t>
            </a:r>
            <a:endParaRPr lang="en-US" sz="2900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900" dirty="0">
                <a:effectLst/>
              </a:rPr>
              <a:t>πλα</a:t>
            </a:r>
            <a:r>
              <a:rPr lang="en-US" sz="2900" dirty="0" err="1">
                <a:effectLst/>
              </a:rPr>
              <a:t>τφόρμ</a:t>
            </a:r>
            <a:r>
              <a:rPr lang="en-US" sz="2900" dirty="0">
                <a:effectLst/>
              </a:rPr>
              <a:t>α με φωτογραφίες-αφόρμηση για προβληματισμό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9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u="sng" dirty="0">
                <a:effectLst/>
                <a:hlinkClick r:id="rId4"/>
              </a:rPr>
              <a:t>https://apphaus.sap.com/resource/scenes</a:t>
            </a:r>
            <a:endParaRPr lang="en-US" sz="2900" u="sng" dirty="0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900" dirty="0" err="1">
                <a:effectLst/>
              </a:rPr>
              <a:t>ψηφι</a:t>
            </a:r>
            <a:r>
              <a:rPr lang="en-US" sz="2900" dirty="0">
                <a:effectLst/>
              </a:rPr>
              <a:t>ακή πλατφόρμα συνεργασίας που βοηθά ομάδες να δημιουργούν ιδέες και λύσεις.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US" sz="29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00" u="sng" dirty="0">
                <a:effectLst/>
                <a:hlinkClick r:id="rId5"/>
              </a:rPr>
              <a:t>https://www.rawgraphs.io/</a:t>
            </a:r>
            <a:endParaRPr lang="en-US" sz="2900" u="sng" dirty="0">
              <a:effectLst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900" dirty="0" err="1">
                <a:effectLst/>
              </a:rPr>
              <a:t>γι</a:t>
            </a:r>
            <a:r>
              <a:rPr lang="en-US" sz="2900" dirty="0">
                <a:effectLst/>
              </a:rPr>
              <a:t>α δημιουργία γραφημάτων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9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u="sng" dirty="0">
                <a:hlinkClick r:id="rId6"/>
              </a:rPr>
              <a:t>https://edpuzzle.com/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πλα</a:t>
            </a:r>
            <a:r>
              <a:rPr lang="en-US" sz="2900" dirty="0" err="1"/>
              <a:t>τφόρμ</a:t>
            </a:r>
            <a:r>
              <a:rPr lang="en-US" sz="2900" dirty="0"/>
              <a:t>α για μετατροπή βίντεο σε διαδραστικά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 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900" u="sng" dirty="0">
                <a:hlinkClick r:id="rId7"/>
              </a:rPr>
              <a:t>https://wheelofnames.com/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 err="1"/>
              <a:t>γι</a:t>
            </a:r>
            <a:r>
              <a:rPr lang="en-US" sz="2900" dirty="0"/>
              <a:t>α δημιουργία ομάδων μαθητών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7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359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425</Words>
  <Application>Microsoft Office PowerPoint</Application>
  <PresentationFormat>Widescreen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Including Sustainability in Everyday Classes with PBL</vt:lpstr>
      <vt:lpstr>17 Παγκόσμιοι Στόχοι Βιώσιμης Ανάπτυξης (SDG)</vt:lpstr>
      <vt:lpstr>PBL-Project Based Learning</vt:lpstr>
      <vt:lpstr>Χαρακτηριστικά/ στοιχεία  (PBL wheel):</vt:lpstr>
      <vt:lpstr>PowerPoint Presentation</vt:lpstr>
      <vt:lpstr>Αξιολόγηση εργασίας ομάδας </vt:lpstr>
      <vt:lpstr>Digital Apps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Φανούλα Θεοφάνους</dc:creator>
  <cp:lastModifiedBy>Φανούλα Θεοφάνους</cp:lastModifiedBy>
  <cp:revision>7</cp:revision>
  <dcterms:created xsi:type="dcterms:W3CDTF">2026-05-02T09:29:06Z</dcterms:created>
  <dcterms:modified xsi:type="dcterms:W3CDTF">2026-06-11T15:10:35Z</dcterms:modified>
</cp:coreProperties>
</file>